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4" r:id="rId2"/>
    <p:sldId id="424" r:id="rId3"/>
    <p:sldId id="502" r:id="rId4"/>
    <p:sldId id="501" r:id="rId5"/>
    <p:sldId id="508" r:id="rId6"/>
    <p:sldId id="509" r:id="rId7"/>
    <p:sldId id="443" r:id="rId8"/>
    <p:sldId id="444" r:id="rId9"/>
    <p:sldId id="460" r:id="rId10"/>
    <p:sldId id="507" r:id="rId11"/>
    <p:sldId id="506" r:id="rId12"/>
    <p:sldId id="574" r:id="rId13"/>
    <p:sldId id="381" r:id="rId14"/>
    <p:sldId id="382" r:id="rId15"/>
    <p:sldId id="388" r:id="rId16"/>
    <p:sldId id="479" r:id="rId17"/>
    <p:sldId id="495" r:id="rId18"/>
    <p:sldId id="480" r:id="rId19"/>
    <p:sldId id="461" r:id="rId20"/>
    <p:sldId id="481" r:id="rId21"/>
    <p:sldId id="482" r:id="rId22"/>
    <p:sldId id="510" r:id="rId23"/>
    <p:sldId id="513" r:id="rId24"/>
    <p:sldId id="515" r:id="rId25"/>
    <p:sldId id="570" r:id="rId26"/>
    <p:sldId id="504" r:id="rId27"/>
    <p:sldId id="571" r:id="rId28"/>
    <p:sldId id="483" r:id="rId29"/>
    <p:sldId id="573" r:id="rId30"/>
    <p:sldId id="572" r:id="rId31"/>
  </p:sldIdLst>
  <p:sldSz cx="10287000" cy="6858000" type="35mm"/>
  <p:notesSz cx="6426200" cy="100965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accent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286"/>
  </p:normalViewPr>
  <p:slideViewPr>
    <p:cSldViewPr>
      <p:cViewPr varScale="1">
        <p:scale>
          <a:sx n="120" d="100"/>
          <a:sy n="120" d="100"/>
        </p:scale>
        <p:origin x="1512" y="19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8DD76B5-C7D6-4F66-752A-A56C2DE56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9621838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3" tIns="44450" rIns="87313" bIns="44450">
            <a:spAutoFit/>
          </a:bodyPr>
          <a:lstStyle>
            <a:lvl1pPr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altLang="en-GB" sz="1200" b="0">
                <a:solidFill>
                  <a:schemeClr val="tx1"/>
                </a:solidFill>
              </a:rPr>
              <a:t>Page </a:t>
            </a:r>
            <a:fld id="{A4103C9A-9A1D-41AE-BC18-5C0F2D68012E}" type="slidenum">
              <a:rPr lang="en-GB" altLang="en-GB" sz="1200" b="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GB" altLang="en-GB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D4D0237-5DC0-4DBB-73B2-23E69AF9B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9621838"/>
            <a:ext cx="757238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7313" tIns="44450" rIns="87313" bIns="44450">
            <a:spAutoFit/>
          </a:bodyPr>
          <a:lstStyle>
            <a:lvl1pPr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868363" eaLnBrk="0" hangingPunct="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defTabSz="8683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GB" altLang="en-GB" sz="1200" b="0">
                <a:solidFill>
                  <a:schemeClr val="tx1"/>
                </a:solidFill>
              </a:rPr>
              <a:t>Page </a:t>
            </a:r>
            <a:fld id="{93A4DFB2-547E-470C-B5D4-7E4174D12F99}" type="slidenum">
              <a:rPr lang="en-GB" altLang="en-GB" sz="1200" b="0" smtClean="0">
                <a:solidFill>
                  <a:schemeClr val="tx1"/>
                </a:solidFill>
              </a:rPr>
              <a:pPr algn="ctr">
                <a:lnSpc>
                  <a:spcPct val="90000"/>
                </a:lnSpc>
                <a:defRPr/>
              </a:pPr>
              <a:t>‹#›</a:t>
            </a:fld>
            <a:endParaRPr lang="en-GB" altLang="en-GB" sz="1200" b="0">
              <a:solidFill>
                <a:schemeClr val="tx1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B07BC8-70B5-C244-A339-EE0259B076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935038"/>
            <a:ext cx="5141912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B83F3F6-C89A-F213-FBB2-361E1515E6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57250" y="4795838"/>
            <a:ext cx="4711700" cy="454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noProof="0"/>
              <a:t>Body Text</a:t>
            </a:r>
          </a:p>
          <a:p>
            <a:pPr lvl="1"/>
            <a:r>
              <a:rPr lang="en-GB" altLang="en-GB" noProof="0"/>
              <a:t>Second Level</a:t>
            </a:r>
          </a:p>
          <a:p>
            <a:pPr lvl="2"/>
            <a:r>
              <a:rPr lang="en-GB" altLang="en-GB" noProof="0"/>
              <a:t>Third Level</a:t>
            </a:r>
          </a:p>
          <a:p>
            <a:pPr lvl="3"/>
            <a:r>
              <a:rPr lang="en-GB" altLang="en-GB" noProof="0"/>
              <a:t>Fourth Level</a:t>
            </a:r>
          </a:p>
          <a:p>
            <a:pPr lvl="4"/>
            <a:r>
              <a:rPr lang="en-GB" alt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E853DE9A-B74B-11EA-40C6-A1FEEF8095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2" name="Rectangle 3">
            <a:extLst>
              <a:ext uri="{FF2B5EF4-FFF2-40B4-BE49-F238E27FC236}">
                <a16:creationId xmlns:a16="http://schemas.microsoft.com/office/drawing/2014/main" id="{11DC94FE-1C1A-BF5F-6E82-DEB82571B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1E64D9B3-C176-8FCB-9C59-86FC26B0AD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941388"/>
            <a:ext cx="5126038" cy="3416300"/>
          </a:xfrm>
          <a:ln/>
        </p:spPr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B4142B13-BCAC-41DC-FC01-6470C8D1B3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060AE53-84B7-19FC-49FC-71208BFE5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941388"/>
            <a:ext cx="5126038" cy="3416300"/>
          </a:xfrm>
          <a:ln/>
        </p:spPr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7A692C5-A361-C208-3EE1-CEBABD45B1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26AC250-04B0-0EC6-F2CF-B2BB7A22E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75" y="941388"/>
            <a:ext cx="5126038" cy="3416300"/>
          </a:xfrm>
          <a:ln/>
        </p:spPr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CA4C508E-1EF6-AEB0-A696-EEFF18721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2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78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8"/>
            <a:ext cx="231457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8"/>
            <a:ext cx="679132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792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6741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600200"/>
            <a:ext cx="455295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3938588"/>
            <a:ext cx="455295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28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0"/>
            <a:ext cx="92583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3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819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00200"/>
            <a:ext cx="45529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83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542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247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0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1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874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117E87C-D0EE-18D7-F462-919C098E5932}"/>
              </a:ext>
            </a:extLst>
          </p:cNvPr>
          <p:cNvPicPr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588" y="5661025"/>
            <a:ext cx="16129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D35D79E-76C1-5FBC-8712-8BB50D41F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963" y="5160963"/>
            <a:ext cx="1238250" cy="333375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GB" sz="1600">
                <a:solidFill>
                  <a:schemeClr val="hlink"/>
                </a:solidFill>
                <a:latin typeface="Times" pitchFamily="2" charset="0"/>
              </a:rPr>
              <a:t>Oxford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346D100-A699-8770-CB2D-82077898A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4313" y="6237288"/>
            <a:ext cx="1430337" cy="333375"/>
          </a:xfrm>
          <a:prstGeom prst="rect">
            <a:avLst/>
          </a:prstGeom>
          <a:noFill/>
          <a:ln>
            <a:noFill/>
          </a:ln>
        </p:spPr>
        <p:txBody>
          <a:bodyPr lIns="90488" tIns="44450" rIns="90488" bIns="44450">
            <a:spAutoFit/>
          </a:bodyPr>
          <a:lstStyle>
            <a:lvl1pPr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GB" altLang="en-GB" sz="1600">
                <a:solidFill>
                  <a:srgbClr val="8CF4EA"/>
                </a:solidFill>
                <a:latin typeface="Times" pitchFamily="2" charset="0"/>
              </a:rPr>
              <a:t>Colorectal</a:t>
            </a:r>
            <a:endParaRPr lang="en-GB" altLang="en-GB" sz="2400">
              <a:solidFill>
                <a:srgbClr val="8CF4EA"/>
              </a:solidFill>
              <a:latin typeface="Times" pitchFamily="2" charset="0"/>
            </a:endParaRPr>
          </a:p>
        </p:txBody>
      </p:sp>
      <p:sp>
        <p:nvSpPr>
          <p:cNvPr id="1029" name="Text Box 5">
            <a:extLst>
              <a:ext uri="{FF2B5EF4-FFF2-40B4-BE49-F238E27FC236}">
                <a16:creationId xmlns:a16="http://schemas.microsoft.com/office/drawing/2014/main" id="{CDF81893-D8AD-B048-2F40-8D603C3C2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4648200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GB" altLang="en-GB" sz="1800">
                <a:solidFill>
                  <a:schemeClr val="accent2"/>
                </a:solidFill>
              </a:rPr>
              <a:t>Restorative Proctocolectomy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026">
            <a:extLst>
              <a:ext uri="{FF2B5EF4-FFF2-40B4-BE49-F238E27FC236}">
                <a16:creationId xmlns:a16="http://schemas.microsoft.com/office/drawing/2014/main" id="{A31F5456-6F03-ACE2-C636-D54DCB284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0925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ext Box 1027">
            <a:extLst>
              <a:ext uri="{FF2B5EF4-FFF2-40B4-BE49-F238E27FC236}">
                <a16:creationId xmlns:a16="http://schemas.microsoft.com/office/drawing/2014/main" id="{DC2EF3C3-08E0-CD40-B002-82638835473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9500"/>
            <a:ext cx="71755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1028">
            <a:extLst>
              <a:ext uri="{FF2B5EF4-FFF2-40B4-BE49-F238E27FC236}">
                <a16:creationId xmlns:a16="http://schemas.microsoft.com/office/drawing/2014/main" id="{7380CDAF-BBE6-9B47-AE4C-7601FB4F5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5029200"/>
            <a:ext cx="5181600" cy="191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GB" altLang="en-GB" sz="2400">
              <a:solidFill>
                <a:srgbClr val="00B7A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GB" altLang="en-GB" sz="2400">
                <a:solidFill>
                  <a:srgbClr val="00B7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Bruce George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altLang="en-GB" sz="2400">
                <a:solidFill>
                  <a:srgbClr val="00B7A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Department of Colorectal Surgery John Radcliffe Hospital, Oxford</a:t>
            </a: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ENDO-SPONGE [Pack of 10]- AHP Medicals">
            <a:extLst>
              <a:ext uri="{FF2B5EF4-FFF2-40B4-BE49-F238E27FC236}">
                <a16:creationId xmlns:a16="http://schemas.microsoft.com/office/drawing/2014/main" id="{9BC1F805-9195-1320-C342-E3EF2630A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1484313"/>
            <a:ext cx="5191125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8" descr="Endo-SPONGE, an open-cell, cylindrical polyurethane sponge | Download  Scientific Diagram">
            <a:extLst>
              <a:ext uri="{FF2B5EF4-FFF2-40B4-BE49-F238E27FC236}">
                <a16:creationId xmlns:a16="http://schemas.microsoft.com/office/drawing/2014/main" id="{886848B2-B722-FCCF-7A79-01E5DF531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46300"/>
            <a:ext cx="4070350" cy="409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PDF] Sonographic diagnosis and Endo-SPONGE assisted vacuum therapy of  anastomotic leakage following posterior pelvic exenteration for ovarian  cancer without using a protective stoma | Semantic Scholar">
            <a:extLst>
              <a:ext uri="{FF2B5EF4-FFF2-40B4-BE49-F238E27FC236}">
                <a16:creationId xmlns:a16="http://schemas.microsoft.com/office/drawing/2014/main" id="{EB0A805D-626F-64BC-03AB-273FE52C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0"/>
            <a:ext cx="483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E944E11-6F69-0EA4-7B66-0C95197631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/>
              <a:t>Maintenance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35AEFC76-1248-D8A5-3BFC-B178DE0FDC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Routine pouchoscopy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dysplasia, FH or PSC</a:t>
            </a:r>
          </a:p>
          <a:p>
            <a:pPr lvl="1"/>
            <a:r>
              <a:rPr lang="en-US" altLang="en-US"/>
              <a:t>Not routine ?</a:t>
            </a:r>
          </a:p>
          <a:p>
            <a:pPr lvl="1"/>
            <a:endParaRPr lang="en-US" altLang="en-US"/>
          </a:p>
          <a:p>
            <a:pPr lvl="1"/>
            <a:r>
              <a:rPr lang="en-US" altLang="en-US"/>
              <a:t>If deterioration in function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7B5A04CC-BF03-E158-DF0B-14753D149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 sz="3200"/>
            </a:br>
            <a:r>
              <a:rPr lang="en-GB" altLang="en-US" sz="3200"/>
              <a:t>Deterioration in function</a:t>
            </a:r>
            <a:endParaRPr lang="en-US" altLang="en-US" sz="3200"/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3FA73A99-3DFD-5F26-8792-8E886444A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  <a:p>
            <a:r>
              <a:rPr lang="en-GB" altLang="en-US"/>
              <a:t>History </a:t>
            </a:r>
          </a:p>
          <a:p>
            <a:r>
              <a:rPr lang="en-GB" altLang="en-US"/>
              <a:t>Clinical examination</a:t>
            </a:r>
          </a:p>
          <a:p>
            <a:r>
              <a:rPr lang="en-GB" altLang="en-US"/>
              <a:t>PR</a:t>
            </a:r>
          </a:p>
          <a:p>
            <a:r>
              <a:rPr lang="en-GB" altLang="en-US"/>
              <a:t>Pouchoscopy + biopsy</a:t>
            </a:r>
          </a:p>
          <a:p>
            <a:r>
              <a:rPr lang="en-GB" altLang="en-US"/>
              <a:t>Stool culture</a:t>
            </a:r>
          </a:p>
          <a:p>
            <a:endParaRPr lang="en-GB" altLang="en-US"/>
          </a:p>
          <a:p>
            <a:r>
              <a:rPr lang="en-GB" altLang="en-US"/>
              <a:t>? Examination under anaesthetic (EUA)</a:t>
            </a:r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B6F7F5C-D92C-8C1C-031E-35EDBCCF1E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US" altLang="en-US"/>
              <a:t>Common problems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DC91F8C4-1A82-71CE-F0A3-B5A132FE6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Acute pouchitis</a:t>
            </a:r>
          </a:p>
          <a:p>
            <a:pPr lvl="1"/>
            <a:r>
              <a:rPr lang="en-GB" altLang="en-US"/>
              <a:t>Ciprofloxacin 2w</a:t>
            </a:r>
          </a:p>
          <a:p>
            <a:endParaRPr lang="en-GB" altLang="en-US"/>
          </a:p>
          <a:p>
            <a:r>
              <a:rPr lang="en-GB" altLang="en-US"/>
              <a:t>Pouch-anal anastomotic stricture</a:t>
            </a:r>
          </a:p>
          <a:p>
            <a:pPr lvl="1"/>
            <a:r>
              <a:rPr lang="en-GB" altLang="en-US"/>
              <a:t>EUA/endoscopy + gentle dilatation</a:t>
            </a:r>
          </a:p>
          <a:p>
            <a:endParaRPr lang="en-GB" altLang="en-US"/>
          </a:p>
          <a:p>
            <a:r>
              <a:rPr lang="en-GB" altLang="en-US"/>
              <a:t>Cuffitis</a:t>
            </a:r>
          </a:p>
          <a:p>
            <a:pPr lvl="1">
              <a:buFontTx/>
              <a:buNone/>
            </a:pPr>
            <a:r>
              <a:rPr lang="en-GB" altLang="en-US"/>
              <a:t>	topical steroids or mesalazine</a:t>
            </a:r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D67A53E9-6E49-2725-AC82-6F0FB7771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652963"/>
            <a:ext cx="38163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EC28AD0-0553-AF57-49EC-61C15406B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 sz="3200"/>
            </a:br>
            <a:r>
              <a:rPr lang="en-US" altLang="en-US" sz="3200"/>
              <a:t> </a:t>
            </a:r>
            <a:r>
              <a:rPr lang="en-US" altLang="en-US" sz="2400"/>
              <a:t>Persisting poor function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246F266-08D5-D573-1926-211E0F90A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1268413"/>
            <a:ext cx="92583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 sz="2400"/>
          </a:p>
          <a:p>
            <a:r>
              <a:rPr lang="en-GB" altLang="en-US" sz="1800"/>
              <a:t>Inside</a:t>
            </a:r>
          </a:p>
          <a:p>
            <a:pPr lvl="1"/>
            <a:r>
              <a:rPr lang="en-GB" altLang="en-US" sz="1800"/>
              <a:t>Flexible pouchoscopy + biopsy</a:t>
            </a:r>
          </a:p>
          <a:p>
            <a:pPr lvl="1"/>
            <a:r>
              <a:rPr lang="en-GB" altLang="en-US" sz="1800"/>
              <a:t>pouchogram</a:t>
            </a:r>
          </a:p>
          <a:p>
            <a:r>
              <a:rPr lang="en-GB" altLang="en-US" sz="1800"/>
              <a:t>Outside</a:t>
            </a:r>
          </a:p>
          <a:p>
            <a:pPr lvl="1"/>
            <a:r>
              <a:rPr lang="en-GB" altLang="en-US" sz="1800"/>
              <a:t>CT or MR pelvis</a:t>
            </a:r>
          </a:p>
          <a:p>
            <a:r>
              <a:rPr lang="en-GB" altLang="en-US" sz="1800"/>
              <a:t>Below</a:t>
            </a:r>
          </a:p>
          <a:p>
            <a:pPr lvl="1"/>
            <a:r>
              <a:rPr lang="en-GB" altLang="en-US" sz="1800"/>
              <a:t>Sphincter physiology and ultrasound</a:t>
            </a:r>
          </a:p>
          <a:p>
            <a:pPr lvl="1"/>
            <a:r>
              <a:rPr lang="en-GB" altLang="en-US" sz="1800"/>
              <a:t>Pouchogram</a:t>
            </a:r>
          </a:p>
          <a:p>
            <a:pPr lvl="1"/>
            <a:r>
              <a:rPr lang="en-GB" altLang="en-US" sz="1800"/>
              <a:t>EUA, pouch and cuff biopsies</a:t>
            </a:r>
          </a:p>
          <a:p>
            <a:r>
              <a:rPr lang="en-GB" altLang="en-US" sz="1800"/>
              <a:t>Above</a:t>
            </a:r>
          </a:p>
          <a:p>
            <a:pPr lvl="1"/>
            <a:r>
              <a:rPr lang="en-GB" altLang="en-US" sz="1800"/>
              <a:t>MRE</a:t>
            </a:r>
          </a:p>
          <a:p>
            <a:pPr lvl="1"/>
            <a:r>
              <a:rPr lang="en-GB" altLang="en-US" sz="1800"/>
              <a:t>endoscopy</a:t>
            </a:r>
          </a:p>
          <a:p>
            <a:r>
              <a:rPr lang="en-GB" altLang="en-US" sz="1800"/>
              <a:t>Emptying the pouch</a:t>
            </a:r>
          </a:p>
          <a:p>
            <a:pPr lvl="1"/>
            <a:r>
              <a:rPr lang="en-GB" altLang="en-US" sz="1800"/>
              <a:t>Dynamic evacuating “proctography”</a:t>
            </a:r>
          </a:p>
        </p:txBody>
      </p:sp>
      <p:pic>
        <p:nvPicPr>
          <p:cNvPr id="21507" name="Picture 3" descr="jack-in-the-box-costume-43155lar.jpg">
            <a:extLst>
              <a:ext uri="{FF2B5EF4-FFF2-40B4-BE49-F238E27FC236}">
                <a16:creationId xmlns:a16="http://schemas.microsoft.com/office/drawing/2014/main" id="{8458EC0D-E4E3-9BF0-3EBE-33DDFE000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2867025"/>
            <a:ext cx="39909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9A0A2444-C661-A9DB-5387-7D7AC8274A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INSIDE THE POUCH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20AA90C-E27C-49D4-4299-298911CFACF6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Inflammation</a:t>
            </a:r>
          </a:p>
          <a:p>
            <a:pPr lvl="1"/>
            <a:r>
              <a:rPr lang="en-GB" altLang="en-US"/>
              <a:t>Cuff/body/pre-pouch ileum</a:t>
            </a:r>
          </a:p>
          <a:p>
            <a:r>
              <a:rPr lang="en-GB" altLang="en-US"/>
              <a:t>Compliance and size</a:t>
            </a:r>
          </a:p>
          <a:p>
            <a:r>
              <a:rPr lang="en-GB" altLang="en-US"/>
              <a:t>Ischaemia</a:t>
            </a:r>
          </a:p>
          <a:p>
            <a:r>
              <a:rPr lang="en-GB" altLang="en-US"/>
              <a:t>Cmv/c. diff</a:t>
            </a:r>
          </a:p>
          <a:p>
            <a:r>
              <a:rPr lang="en-GB" altLang="en-US"/>
              <a:t>Collagenous pouchitis</a:t>
            </a:r>
          </a:p>
        </p:txBody>
      </p:sp>
      <p:pic>
        <p:nvPicPr>
          <p:cNvPr id="23555" name="Content Placeholder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618B978A-B5BB-524C-CA91-62574D8BBA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917575"/>
            <a:ext cx="3694113" cy="333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Content Placeholder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C6DB9E61-6A90-7EF9-5E65-B6AB20D4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4205288"/>
            <a:ext cx="297338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52BC37DB-8B9B-9891-D84F-CCE003828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Assess the pre-pouch ileum</a:t>
            </a:r>
          </a:p>
        </p:txBody>
      </p:sp>
      <p:pic>
        <p:nvPicPr>
          <p:cNvPr id="24578" name="Content Placeholder 5" descr="A close-up of a person's chest&#10;&#10;Description automatically generated with low confidence">
            <a:extLst>
              <a:ext uri="{FF2B5EF4-FFF2-40B4-BE49-F238E27FC236}">
                <a16:creationId xmlns:a16="http://schemas.microsoft.com/office/drawing/2014/main" id="{5A45C282-5F2B-111B-9C21-F2F052730E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65300"/>
            <a:ext cx="4552950" cy="419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Content Placeholder 7" descr="A picture containing text, dish&#10;&#10;Description automatically generated">
            <a:extLst>
              <a:ext uri="{FF2B5EF4-FFF2-40B4-BE49-F238E27FC236}">
                <a16:creationId xmlns:a16="http://schemas.microsoft.com/office/drawing/2014/main" id="{0B848D43-F6DC-ADD4-4900-036D61FD314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1600200"/>
            <a:ext cx="436562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9EF1288-BD46-BFE4-B20A-5E19FC1A84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OUTSIDE THE POUCH</a:t>
            </a:r>
          </a:p>
        </p:txBody>
      </p:sp>
      <p:sp>
        <p:nvSpPr>
          <p:cNvPr id="25602" name="Content Placeholder 3">
            <a:extLst>
              <a:ext uri="{FF2B5EF4-FFF2-40B4-BE49-F238E27FC236}">
                <a16:creationId xmlns:a16="http://schemas.microsoft.com/office/drawing/2014/main" id="{7FF9C516-2A47-3E02-3164-08D96988A8D2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Pelvic abscess/induration</a:t>
            </a:r>
          </a:p>
          <a:p>
            <a:endParaRPr lang="en-GB" altLang="en-US"/>
          </a:p>
          <a:p>
            <a:r>
              <a:rPr lang="en-GB" altLang="en-US"/>
              <a:t>Fistula</a:t>
            </a:r>
          </a:p>
          <a:p>
            <a:endParaRPr lang="en-GB" altLang="en-US"/>
          </a:p>
          <a:p>
            <a:r>
              <a:rPr lang="en-GB" altLang="en-US"/>
              <a:t>Unrelated pathology</a:t>
            </a:r>
          </a:p>
          <a:p>
            <a:pPr lvl="1"/>
            <a:r>
              <a:rPr lang="en-GB" altLang="en-US"/>
              <a:t>Fibroid, desmoid</a:t>
            </a:r>
          </a:p>
        </p:txBody>
      </p:sp>
      <p:pic>
        <p:nvPicPr>
          <p:cNvPr id="25603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2BFB169D-4D82-4784-E30F-0168BF3E0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3640138"/>
            <a:ext cx="37036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ontent Placeholder 1">
            <a:extLst>
              <a:ext uri="{FF2B5EF4-FFF2-40B4-BE49-F238E27FC236}">
                <a16:creationId xmlns:a16="http://schemas.microsoft.com/office/drawing/2014/main" id="{90EEA577-AC2D-0D5D-93B1-AFB91680018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5605" name="Picture 6">
            <a:extLst>
              <a:ext uri="{FF2B5EF4-FFF2-40B4-BE49-F238E27FC236}">
                <a16:creationId xmlns:a16="http://schemas.microsoft.com/office/drawing/2014/main" id="{CFE1603F-BC76-430F-E3C9-70A33EA5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1341438"/>
            <a:ext cx="3713162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6004167-17AD-7F0E-C61D-170C330BC96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Below the pouch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8D7A0583-5D0E-8AE3-18F5-E2A2B67C7925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/>
              <a:t>Stenosis/induration at anastomosis</a:t>
            </a:r>
          </a:p>
          <a:p>
            <a:endParaRPr lang="en-GB" altLang="en-US" sz="2400"/>
          </a:p>
          <a:p>
            <a:r>
              <a:rPr lang="en-GB" altLang="en-US" sz="2400"/>
              <a:t>Pouch-vaginal fistula</a:t>
            </a:r>
          </a:p>
          <a:p>
            <a:endParaRPr lang="en-GB" altLang="en-US" sz="2400"/>
          </a:p>
          <a:p>
            <a:r>
              <a:rPr lang="en-GB" altLang="en-US" sz="2400"/>
              <a:t>Sphincter weakness</a:t>
            </a:r>
          </a:p>
          <a:p>
            <a:endParaRPr lang="en-GB" altLang="en-US" sz="2400"/>
          </a:p>
          <a:p>
            <a:r>
              <a:rPr lang="en-GB" altLang="en-US" sz="2400"/>
              <a:t>Cuffitis </a:t>
            </a:r>
          </a:p>
          <a:p>
            <a:endParaRPr lang="en-GB" altLang="en-US" sz="2400"/>
          </a:p>
          <a:p>
            <a:r>
              <a:rPr lang="en-GB" altLang="en-US" sz="2400"/>
              <a:t>Long rectal cuff</a:t>
            </a:r>
          </a:p>
        </p:txBody>
      </p:sp>
      <p:pic>
        <p:nvPicPr>
          <p:cNvPr id="26627" name="Picture 2">
            <a:extLst>
              <a:ext uri="{FF2B5EF4-FFF2-40B4-BE49-F238E27FC236}">
                <a16:creationId xmlns:a16="http://schemas.microsoft.com/office/drawing/2014/main" id="{CFF3B4E4-2521-2955-71D4-2D15B8E0D58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1635125"/>
            <a:ext cx="4668837" cy="2697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102C572C-D77C-176E-32FF-2CB98F3D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163" y="4127500"/>
            <a:ext cx="3049587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DA30361-E20C-A11F-15CE-3E12F934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1165225"/>
            <a:ext cx="3049588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4">
            <a:extLst>
              <a:ext uri="{FF2B5EF4-FFF2-40B4-BE49-F238E27FC236}">
                <a16:creationId xmlns:a16="http://schemas.microsoft.com/office/drawing/2014/main" id="{7A53006F-F3DD-716E-5F89-5F6B6B8B1F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Pouch failure</a:t>
            </a:r>
          </a:p>
        </p:txBody>
      </p:sp>
      <p:pic>
        <p:nvPicPr>
          <p:cNvPr id="6146" name="Picture 3" descr="pouch pics">
            <a:extLst>
              <a:ext uri="{FF2B5EF4-FFF2-40B4-BE49-F238E27FC236}">
                <a16:creationId xmlns:a16="http://schemas.microsoft.com/office/drawing/2014/main" id="{C6BE80A3-32D2-72E0-648C-981A51B4D8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5719763" cy="382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7">
            <a:extLst>
              <a:ext uri="{FF2B5EF4-FFF2-40B4-BE49-F238E27FC236}">
                <a16:creationId xmlns:a16="http://schemas.microsoft.com/office/drawing/2014/main" id="{731FAD78-35DD-421F-DB12-5E085102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420938"/>
            <a:ext cx="4454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>
                <a:solidFill>
                  <a:schemeClr val="tx2"/>
                </a:solidFill>
              </a:rPr>
              <a:t>Excision/indefinite diversion:</a:t>
            </a:r>
          </a:p>
          <a:p>
            <a:endParaRPr lang="en-GB" altLang="en-US" sz="2400">
              <a:solidFill>
                <a:schemeClr val="tx2"/>
              </a:solidFill>
            </a:endParaRPr>
          </a:p>
          <a:p>
            <a:r>
              <a:rPr lang="en-GB" altLang="en-US" sz="2400">
                <a:solidFill>
                  <a:schemeClr val="tx2"/>
                </a:solidFill>
              </a:rPr>
              <a:t>9.3% at 5 years</a:t>
            </a:r>
          </a:p>
          <a:p>
            <a:endParaRPr lang="en-GB" altLang="en-US" sz="2400">
              <a:solidFill>
                <a:schemeClr val="tx2"/>
              </a:solidFill>
            </a:endParaRPr>
          </a:p>
          <a:p>
            <a:r>
              <a:rPr lang="en-GB" altLang="en-US" sz="2400">
                <a:solidFill>
                  <a:schemeClr val="tx2"/>
                </a:solidFill>
              </a:rPr>
              <a:t>16.1% at 10 years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4">
            <a:extLst>
              <a:ext uri="{FF2B5EF4-FFF2-40B4-BE49-F238E27FC236}">
                <a16:creationId xmlns:a16="http://schemas.microsoft.com/office/drawing/2014/main" id="{CD97B470-58D3-6BC3-F571-CD0F5491B9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ABOVE THE POUCH</a:t>
            </a:r>
          </a:p>
        </p:txBody>
      </p:sp>
      <p:sp>
        <p:nvSpPr>
          <p:cNvPr id="27650" name="Content Placeholder 5">
            <a:extLst>
              <a:ext uri="{FF2B5EF4-FFF2-40B4-BE49-F238E27FC236}">
                <a16:creationId xmlns:a16="http://schemas.microsoft.com/office/drawing/2014/main" id="{1C7C974D-EAF3-D963-71C0-E2C1277CB884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Adhesions</a:t>
            </a:r>
          </a:p>
          <a:p>
            <a:r>
              <a:rPr lang="en-GB" altLang="en-US"/>
              <a:t>Bacterial overgrowth</a:t>
            </a:r>
          </a:p>
          <a:p>
            <a:r>
              <a:rPr lang="en-GB" altLang="en-US"/>
              <a:t>Crohn’s disease</a:t>
            </a:r>
          </a:p>
          <a:p>
            <a:r>
              <a:rPr lang="en-GB" altLang="en-US"/>
              <a:t>Pre-pouch ileitis</a:t>
            </a:r>
          </a:p>
          <a:p>
            <a:r>
              <a:rPr lang="en-GB" altLang="en-US"/>
              <a:t>NSAIDs</a:t>
            </a:r>
          </a:p>
          <a:p>
            <a:r>
              <a:rPr lang="en-GB" altLang="en-US"/>
              <a:t>coeliac</a:t>
            </a:r>
          </a:p>
        </p:txBody>
      </p:sp>
      <p:pic>
        <p:nvPicPr>
          <p:cNvPr id="27651" name="Content Placeholder 3" descr="PREPOUCH STRICTURE2.jpg">
            <a:extLst>
              <a:ext uri="{FF2B5EF4-FFF2-40B4-BE49-F238E27FC236}">
                <a16:creationId xmlns:a16="http://schemas.microsoft.com/office/drawing/2014/main" id="{7855BD50-CCD6-3178-5796-8DB08463B4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600200"/>
            <a:ext cx="36195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>
            <a:extLst>
              <a:ext uri="{FF2B5EF4-FFF2-40B4-BE49-F238E27FC236}">
                <a16:creationId xmlns:a16="http://schemas.microsoft.com/office/drawing/2014/main" id="{D2E1DC79-F44A-2105-1C64-CB5D548097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EMPTYING THE POUCH</a:t>
            </a:r>
          </a:p>
        </p:txBody>
      </p:sp>
      <p:sp>
        <p:nvSpPr>
          <p:cNvPr id="28674" name="Content Placeholder 5">
            <a:extLst>
              <a:ext uri="{FF2B5EF4-FFF2-40B4-BE49-F238E27FC236}">
                <a16:creationId xmlns:a16="http://schemas.microsoft.com/office/drawing/2014/main" id="{BFDA5634-FDB1-A3B7-BE70-21234D5117D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Intussusception/prolapse</a:t>
            </a:r>
          </a:p>
          <a:p>
            <a:endParaRPr lang="en-GB" altLang="en-US"/>
          </a:p>
          <a:p>
            <a:r>
              <a:rPr lang="en-GB" altLang="en-US"/>
              <a:t>Anismus</a:t>
            </a:r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28675" name="Picture 2" descr="A close-up of a fetus&#10;&#10;Description automatically generated with low confidence">
            <a:extLst>
              <a:ext uri="{FF2B5EF4-FFF2-40B4-BE49-F238E27FC236}">
                <a16:creationId xmlns:a16="http://schemas.microsoft.com/office/drawing/2014/main" id="{B1665A5A-DCE8-3080-DF17-74B37A2C2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751138"/>
            <a:ext cx="3927475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488F879-F182-5DF9-E0BB-3F7670039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/>
              <a:t>Common problems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618BCD82-D7DA-ACBE-F5A0-40D7D2B9C5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Stricture at pouch-anal anastomosis</a:t>
            </a:r>
          </a:p>
          <a:p>
            <a:pPr lvl="1"/>
            <a:r>
              <a:rPr lang="en-US" altLang="en-US" sz="2000"/>
              <a:t>Self dilatation</a:t>
            </a:r>
          </a:p>
          <a:p>
            <a:pPr lvl="1"/>
            <a:r>
              <a:rPr lang="en-US" altLang="en-US" sz="2000"/>
              <a:t>Endoscopic dilatation</a:t>
            </a:r>
          </a:p>
          <a:p>
            <a:pPr lvl="1"/>
            <a:r>
              <a:rPr lang="en-US" altLang="en-US" sz="2000"/>
              <a:t>Surgical dilatation </a:t>
            </a:r>
          </a:p>
          <a:p>
            <a:endParaRPr lang="en-US" altLang="en-US" sz="2000"/>
          </a:p>
          <a:p>
            <a:r>
              <a:rPr lang="en-US" altLang="en-US" sz="2000"/>
              <a:t>Peri-pouch collection</a:t>
            </a:r>
          </a:p>
          <a:p>
            <a:pPr lvl="1"/>
            <a:r>
              <a:rPr lang="en-US" altLang="en-US" sz="2000"/>
              <a:t>Early vs late</a:t>
            </a:r>
          </a:p>
          <a:p>
            <a:pPr lvl="1"/>
            <a:r>
              <a:rPr lang="en-US" altLang="en-US" sz="2000"/>
              <a:t>Long term or cyclical antibiotics</a:t>
            </a:r>
          </a:p>
          <a:p>
            <a:pPr lvl="1"/>
            <a:r>
              <a:rPr lang="en-US" altLang="en-US" sz="2000"/>
              <a:t>Internal drainage (Endosponge)</a:t>
            </a:r>
          </a:p>
          <a:p>
            <a:endParaRPr lang="en-US" altLang="en-US" sz="2000"/>
          </a:p>
          <a:p>
            <a:r>
              <a:rPr lang="en-US" altLang="en-US" sz="2000"/>
              <a:t>Fistula</a:t>
            </a:r>
          </a:p>
          <a:p>
            <a:pPr lvl="1"/>
            <a:r>
              <a:rPr lang="en-US" altLang="en-US" sz="2000"/>
              <a:t>Early vs late</a:t>
            </a:r>
          </a:p>
          <a:p>
            <a:pPr lvl="1"/>
            <a:r>
              <a:rPr lang="en-US" altLang="en-US" sz="2000"/>
              <a:t>Seton drain(s)</a:t>
            </a:r>
          </a:p>
          <a:p>
            <a:pPr lvl="1"/>
            <a:r>
              <a:rPr lang="en-US" altLang="en-US" sz="2000"/>
              <a:t>Biologics</a:t>
            </a:r>
          </a:p>
          <a:p>
            <a:endParaRPr lang="en-US" altLang="en-US"/>
          </a:p>
        </p:txBody>
      </p:sp>
      <p:pic>
        <p:nvPicPr>
          <p:cNvPr id="29699" name="Picture 2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id="{6613D4F6-C8BC-E43F-43BC-94E8D92E4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600200"/>
            <a:ext cx="2041525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An x-ray of a pelvis&#10;&#10;Description automatically generated">
            <a:extLst>
              <a:ext uri="{FF2B5EF4-FFF2-40B4-BE49-F238E27FC236}">
                <a16:creationId xmlns:a16="http://schemas.microsoft.com/office/drawing/2014/main" id="{E92ED05F-92FB-49AD-5772-8A7BC3BB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00" y="3429000"/>
            <a:ext cx="16541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226.JPG">
            <a:extLst>
              <a:ext uri="{FF2B5EF4-FFF2-40B4-BE49-F238E27FC236}">
                <a16:creationId xmlns:a16="http://schemas.microsoft.com/office/drawing/2014/main" id="{1C012B56-DC49-1573-FA59-83B354ECE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88" y="5173663"/>
            <a:ext cx="2182812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875120DE-D030-04F7-4D82-39B5BBF66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358900"/>
            <a:ext cx="101600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226.JPG">
            <a:extLst>
              <a:ext uri="{FF2B5EF4-FFF2-40B4-BE49-F238E27FC236}">
                <a16:creationId xmlns:a16="http://schemas.microsoft.com/office/drawing/2014/main" id="{36CC17FD-DF2E-79DC-96E8-43A66E7B3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801813"/>
            <a:ext cx="43386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 descr="A person with a needle attached to their butt&#10;&#10;Description automatically generated">
            <a:extLst>
              <a:ext uri="{FF2B5EF4-FFF2-40B4-BE49-F238E27FC236}">
                <a16:creationId xmlns:a16="http://schemas.microsoft.com/office/drawing/2014/main" id="{817BBA43-9ED0-9AC1-ECE1-3615462C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801813"/>
            <a:ext cx="385445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>
            <a:extLst>
              <a:ext uri="{FF2B5EF4-FFF2-40B4-BE49-F238E27FC236}">
                <a16:creationId xmlns:a16="http://schemas.microsoft.com/office/drawing/2014/main" id="{545CA186-A72A-1265-C6A7-4088047F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3" y="981075"/>
            <a:ext cx="3044825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Picture 2">
            <a:extLst>
              <a:ext uri="{FF2B5EF4-FFF2-40B4-BE49-F238E27FC236}">
                <a16:creationId xmlns:a16="http://schemas.microsoft.com/office/drawing/2014/main" id="{522155D3-49BA-A2C7-54B3-20D83FE7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2474913"/>
            <a:ext cx="2849563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>
            <a:extLst>
              <a:ext uri="{FF2B5EF4-FFF2-40B4-BE49-F238E27FC236}">
                <a16:creationId xmlns:a16="http://schemas.microsoft.com/office/drawing/2014/main" id="{A5AB68FA-5A7F-1EFE-3FCA-829F79BA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00" y="3843338"/>
            <a:ext cx="3036888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03F5A1CC-58A2-8ED1-A124-46C4DA3CA0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Inflammatory</a:t>
            </a:r>
          </a:p>
        </p:txBody>
      </p:sp>
      <p:sp>
        <p:nvSpPr>
          <p:cNvPr id="33794" name="Text Placeholder 2">
            <a:extLst>
              <a:ext uri="{FF2B5EF4-FFF2-40B4-BE49-F238E27FC236}">
                <a16:creationId xmlns:a16="http://schemas.microsoft.com/office/drawing/2014/main" id="{3D53C548-7764-F258-B99C-D93672DA5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IDIOPATHIC</a:t>
            </a:r>
          </a:p>
        </p:txBody>
      </p:sp>
      <p:sp>
        <p:nvSpPr>
          <p:cNvPr id="33795" name="Content Placeholder 3">
            <a:extLst>
              <a:ext uri="{FF2B5EF4-FFF2-40B4-BE49-F238E27FC236}">
                <a16:creationId xmlns:a16="http://schemas.microsoft.com/office/drawing/2014/main" id="{F55F2BDC-2611-28C4-99B0-18EA6225A4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Cuffitis</a:t>
            </a:r>
          </a:p>
          <a:p>
            <a:r>
              <a:rPr lang="en-US" altLang="en-US"/>
              <a:t>Pouchitis</a:t>
            </a:r>
          </a:p>
          <a:p>
            <a:r>
              <a:rPr lang="en-US" altLang="en-US"/>
              <a:t>Pre-pouch ileitis</a:t>
            </a:r>
          </a:p>
          <a:p>
            <a:r>
              <a:rPr lang="en-US" altLang="en-US"/>
              <a:t>Probable Crohn’s</a:t>
            </a:r>
          </a:p>
        </p:txBody>
      </p:sp>
      <p:sp>
        <p:nvSpPr>
          <p:cNvPr id="33796" name="Text Placeholder 4">
            <a:extLst>
              <a:ext uri="{FF2B5EF4-FFF2-40B4-BE49-F238E27FC236}">
                <a16:creationId xmlns:a16="http://schemas.microsoft.com/office/drawing/2014/main" id="{73AF27EB-3AF4-F03C-EBCB-9099E57236D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SPECIFIC</a:t>
            </a:r>
          </a:p>
        </p:txBody>
      </p:sp>
      <p:sp>
        <p:nvSpPr>
          <p:cNvPr id="33797" name="Content Placeholder 5">
            <a:extLst>
              <a:ext uri="{FF2B5EF4-FFF2-40B4-BE49-F238E27FC236}">
                <a16:creationId xmlns:a16="http://schemas.microsoft.com/office/drawing/2014/main" id="{A96F9093-E58F-57C8-8DE8-E65BDFBE8EA5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Cmv</a:t>
            </a:r>
          </a:p>
          <a:p>
            <a:r>
              <a:rPr lang="en-US" altLang="en-US"/>
              <a:t>C. diff</a:t>
            </a:r>
          </a:p>
          <a:p>
            <a:r>
              <a:rPr lang="en-US" altLang="en-US"/>
              <a:t>collagenous</a:t>
            </a:r>
          </a:p>
        </p:txBody>
      </p:sp>
      <p:cxnSp>
        <p:nvCxnSpPr>
          <p:cNvPr id="33798" name="Straight Arrow Connector 7">
            <a:extLst>
              <a:ext uri="{FF2B5EF4-FFF2-40B4-BE49-F238E27FC236}">
                <a16:creationId xmlns:a16="http://schemas.microsoft.com/office/drawing/2014/main" id="{FABF0B04-5598-AE57-F563-4A21E9A03F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87513" y="4005263"/>
            <a:ext cx="0" cy="431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9" name="Straight Arrow Connector 9">
            <a:extLst>
              <a:ext uri="{FF2B5EF4-FFF2-40B4-BE49-F238E27FC236}">
                <a16:creationId xmlns:a16="http://schemas.microsoft.com/office/drawing/2014/main" id="{D470889D-0AFB-06D0-561C-60BA17010A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23000" y="3644900"/>
            <a:ext cx="0" cy="431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TextBox 10">
            <a:extLst>
              <a:ext uri="{FF2B5EF4-FFF2-40B4-BE49-F238E27FC236}">
                <a16:creationId xmlns:a16="http://schemas.microsoft.com/office/drawing/2014/main" id="{892B7D3A-3D4D-A6C5-8D52-9EBD07960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4724400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Anti-inflammatory</a:t>
            </a:r>
          </a:p>
          <a:p>
            <a:r>
              <a:rPr lang="en-US" altLang="en-US">
                <a:solidFill>
                  <a:schemeClr val="tx2"/>
                </a:solidFill>
              </a:rPr>
              <a:t>Biologics</a:t>
            </a:r>
          </a:p>
        </p:txBody>
      </p:sp>
      <p:sp>
        <p:nvSpPr>
          <p:cNvPr id="33801" name="TextBox 11">
            <a:extLst>
              <a:ext uri="{FF2B5EF4-FFF2-40B4-BE49-F238E27FC236}">
                <a16:creationId xmlns:a16="http://schemas.microsoft.com/office/drawing/2014/main" id="{3570EB02-A486-FD32-6A07-32E4AE24E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4265613"/>
            <a:ext cx="2405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Specific treatment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6">
            <a:extLst>
              <a:ext uri="{FF2B5EF4-FFF2-40B4-BE49-F238E27FC236}">
                <a16:creationId xmlns:a16="http://schemas.microsoft.com/office/drawing/2014/main" id="{BD0D5E51-FE7E-7CB4-2D57-4C292841A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/>
              <a:t>The failing pouch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7C25AA0-F32E-2A32-2609-BEC5E7D6B7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Re-do pouch surgery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Ileostomy formation</a:t>
            </a:r>
          </a:p>
          <a:p>
            <a:pPr lvl="1">
              <a:defRPr/>
            </a:pPr>
            <a:r>
              <a:rPr lang="en-US" dirty="0"/>
              <a:t>Loop</a:t>
            </a:r>
          </a:p>
          <a:p>
            <a:pPr lvl="1">
              <a:defRPr/>
            </a:pPr>
            <a:r>
              <a:rPr lang="en-US" dirty="0"/>
              <a:t>End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Pouch excision</a:t>
            </a:r>
          </a:p>
        </p:txBody>
      </p:sp>
      <p:graphicFrame>
        <p:nvGraphicFramePr>
          <p:cNvPr id="34819" name="Object 2">
            <a:extLst>
              <a:ext uri="{FF2B5EF4-FFF2-40B4-BE49-F238E27FC236}">
                <a16:creationId xmlns:a16="http://schemas.microsoft.com/office/drawing/2014/main" id="{79A008FC-9600-D264-7C76-10816ECC2518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2009775"/>
          <a:ext cx="4552950" cy="370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0" imgH="0" progId="StaticEnhancedMetafile">
                  <p:embed/>
                </p:oleObj>
              </mc:Choice>
              <mc:Fallback>
                <p:oleObj name="Picture" r:id="rId2" imgW="0" imgH="0" progId="StaticEnhancedMetafile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009775"/>
                        <a:ext cx="4552950" cy="370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E6591CEA-A057-F9ED-7517-48EF358B32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Technical</a:t>
            </a:r>
            <a:endParaRPr lang="en-GB" altLang="en-US" sz="2000"/>
          </a:p>
        </p:txBody>
      </p:sp>
      <p:sp>
        <p:nvSpPr>
          <p:cNvPr id="35842" name="Text Placeholder 3">
            <a:extLst>
              <a:ext uri="{FF2B5EF4-FFF2-40B4-BE49-F238E27FC236}">
                <a16:creationId xmlns:a16="http://schemas.microsoft.com/office/drawing/2014/main" id="{639EF5FF-CC7E-F1E5-A08F-8DEAB8A6D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SEPTIC</a:t>
            </a:r>
          </a:p>
        </p:txBody>
      </p:sp>
      <p:sp>
        <p:nvSpPr>
          <p:cNvPr id="35843" name="Content Placeholder 4">
            <a:extLst>
              <a:ext uri="{FF2B5EF4-FFF2-40B4-BE49-F238E27FC236}">
                <a16:creationId xmlns:a16="http://schemas.microsoft.com/office/drawing/2014/main" id="{F0D48E81-B118-56F2-9552-18FEE8A9429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Anastomotic fistula or sinus</a:t>
            </a:r>
          </a:p>
          <a:p>
            <a:r>
              <a:rPr lang="en-US" altLang="en-US"/>
              <a:t>Pre-sacral collection</a:t>
            </a:r>
          </a:p>
          <a:p>
            <a:r>
              <a:rPr lang="en-US" altLang="en-US"/>
              <a:t>ischaemia</a:t>
            </a:r>
          </a:p>
        </p:txBody>
      </p:sp>
      <p:sp>
        <p:nvSpPr>
          <p:cNvPr id="35844" name="Text Placeholder 5">
            <a:extLst>
              <a:ext uri="{FF2B5EF4-FFF2-40B4-BE49-F238E27FC236}">
                <a16:creationId xmlns:a16="http://schemas.microsoft.com/office/drawing/2014/main" id="{734F5963-4723-0902-4CB6-5D31EC6A657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u="sng"/>
              <a:t>NON-SEPTIC</a:t>
            </a:r>
          </a:p>
        </p:txBody>
      </p:sp>
      <p:sp>
        <p:nvSpPr>
          <p:cNvPr id="35845" name="Content Placeholder 6">
            <a:extLst>
              <a:ext uri="{FF2B5EF4-FFF2-40B4-BE49-F238E27FC236}">
                <a16:creationId xmlns:a16="http://schemas.microsoft.com/office/drawing/2014/main" id="{E5993CB1-206D-A0A2-506A-9CA5C8F0D3C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Long columnar cuff</a:t>
            </a:r>
          </a:p>
          <a:p>
            <a:r>
              <a:rPr lang="en-US" altLang="en-US"/>
              <a:t>Twist</a:t>
            </a:r>
          </a:p>
          <a:p>
            <a:r>
              <a:rPr lang="en-US" altLang="en-US"/>
              <a:t>Stenosis</a:t>
            </a:r>
          </a:p>
          <a:p>
            <a:pPr lvl="1"/>
            <a:r>
              <a:rPr lang="en-US" altLang="en-US"/>
              <a:t>Pouch-anal</a:t>
            </a:r>
          </a:p>
          <a:p>
            <a:pPr lvl="1"/>
            <a:r>
              <a:rPr lang="en-US" altLang="en-US"/>
              <a:t>Pre pouch ileum-pouch</a:t>
            </a:r>
          </a:p>
          <a:p>
            <a:r>
              <a:rPr lang="en-US" altLang="en-US"/>
              <a:t>(leak from tip of J)</a:t>
            </a:r>
          </a:p>
          <a:p>
            <a:r>
              <a:rPr lang="en-US" altLang="en-US"/>
              <a:t>Intussusception</a:t>
            </a:r>
          </a:p>
        </p:txBody>
      </p:sp>
      <p:sp>
        <p:nvSpPr>
          <p:cNvPr id="35846" name="Down Arrow 7">
            <a:extLst>
              <a:ext uri="{FF2B5EF4-FFF2-40B4-BE49-F238E27FC236}">
                <a16:creationId xmlns:a16="http://schemas.microsoft.com/office/drawing/2014/main" id="{1A650E01-D0A5-DD0E-BF47-BF3A6A4D5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833813"/>
            <a:ext cx="73025" cy="431800"/>
          </a:xfrm>
          <a:prstGeom prst="downArrow">
            <a:avLst>
              <a:gd name="adj1" fmla="val 50000"/>
              <a:gd name="adj2" fmla="val 49275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400" u="sng">
              <a:solidFill>
                <a:schemeClr val="tx2"/>
              </a:solidFill>
            </a:endParaRPr>
          </a:p>
        </p:txBody>
      </p:sp>
      <p:cxnSp>
        <p:nvCxnSpPr>
          <p:cNvPr id="35847" name="Straight Arrow Connector 9">
            <a:extLst>
              <a:ext uri="{FF2B5EF4-FFF2-40B4-BE49-F238E27FC236}">
                <a16:creationId xmlns:a16="http://schemas.microsoft.com/office/drawing/2014/main" id="{1B5322DA-9ED4-B73C-7FE5-A57CC3FE9B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96025" y="5021263"/>
            <a:ext cx="0" cy="5048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8" name="TextBox 10">
            <a:extLst>
              <a:ext uri="{FF2B5EF4-FFF2-40B4-BE49-F238E27FC236}">
                <a16:creationId xmlns:a16="http://schemas.microsoft.com/office/drawing/2014/main" id="{037A49DF-F347-12EF-1F92-8440F955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368800"/>
            <a:ext cx="3375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Indefinite diversion/pouch</a:t>
            </a:r>
          </a:p>
          <a:p>
            <a:r>
              <a:rPr lang="en-US" altLang="en-US">
                <a:solidFill>
                  <a:schemeClr val="tx2"/>
                </a:solidFill>
              </a:rPr>
              <a:t> excision</a:t>
            </a:r>
          </a:p>
        </p:txBody>
      </p:sp>
      <p:sp>
        <p:nvSpPr>
          <p:cNvPr id="35849" name="TextBox 11">
            <a:extLst>
              <a:ext uri="{FF2B5EF4-FFF2-40B4-BE49-F238E27FC236}">
                <a16:creationId xmlns:a16="http://schemas.microsoft.com/office/drawing/2014/main" id="{786FF111-0CA6-D8D2-52DC-D39AA2F2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050" y="5618163"/>
            <a:ext cx="292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2"/>
                </a:solidFill>
              </a:rPr>
              <a:t>Endoscopic/EUA</a:t>
            </a:r>
          </a:p>
          <a:p>
            <a:r>
              <a:rPr lang="en-US" altLang="en-US">
                <a:solidFill>
                  <a:schemeClr val="tx2"/>
                </a:solidFill>
              </a:rPr>
              <a:t>Dilatation</a:t>
            </a:r>
          </a:p>
          <a:p>
            <a:r>
              <a:rPr lang="en-US" altLang="en-US">
                <a:solidFill>
                  <a:schemeClr val="tx2"/>
                </a:solidFill>
              </a:rPr>
              <a:t>Self catheterisation</a:t>
            </a:r>
          </a:p>
          <a:p>
            <a:r>
              <a:rPr lang="en-US" altLang="en-US">
                <a:solidFill>
                  <a:schemeClr val="tx2"/>
                </a:solidFill>
              </a:rPr>
              <a:t>Consider  re-do pouch</a:t>
            </a:r>
          </a:p>
        </p:txBody>
      </p:sp>
      <p:pic>
        <p:nvPicPr>
          <p:cNvPr id="35850" name="Picture 2">
            <a:extLst>
              <a:ext uri="{FF2B5EF4-FFF2-40B4-BE49-F238E27FC236}">
                <a16:creationId xmlns:a16="http://schemas.microsoft.com/office/drawing/2014/main" id="{69505D4B-6BDB-1D0F-F1CB-B5762AA4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5273675"/>
            <a:ext cx="29781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FE349A85-D2A7-0226-540D-56E58CD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/>
              <a:t>Potential surgical interventions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4D81BF0A-02A9-5036-0F89-FB0A691C5D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7050" y="1393825"/>
            <a:ext cx="92583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Early worries</a:t>
            </a:r>
          </a:p>
          <a:p>
            <a:pPr lvl="1"/>
            <a:r>
              <a:rPr lang="en-US" altLang="en-US" sz="2000"/>
              <a:t>sepsis</a:t>
            </a:r>
          </a:p>
          <a:p>
            <a:r>
              <a:rPr lang="en-US" altLang="en-US" sz="2000"/>
              <a:t>Maintenance</a:t>
            </a:r>
          </a:p>
          <a:p>
            <a:pPr lvl="1"/>
            <a:r>
              <a:rPr lang="en-US" altLang="en-US" sz="2000"/>
              <a:t>Pouchoscopy</a:t>
            </a:r>
          </a:p>
          <a:p>
            <a:pPr lvl="1"/>
            <a:r>
              <a:rPr lang="en-US" altLang="en-US" sz="2000"/>
              <a:t>EUA</a:t>
            </a:r>
          </a:p>
          <a:p>
            <a:r>
              <a:rPr lang="en-US" altLang="en-US" sz="2000"/>
              <a:t>Common problems</a:t>
            </a:r>
          </a:p>
          <a:p>
            <a:pPr lvl="1"/>
            <a:r>
              <a:rPr lang="en-US" altLang="en-US" sz="2000"/>
              <a:t>Stricture</a:t>
            </a:r>
          </a:p>
          <a:p>
            <a:pPr lvl="1"/>
            <a:r>
              <a:rPr lang="en-US" altLang="en-US" sz="2000"/>
              <a:t>Abscess/collection</a:t>
            </a:r>
          </a:p>
          <a:p>
            <a:pPr lvl="1"/>
            <a:r>
              <a:rPr lang="en-US" altLang="en-US" sz="2000"/>
              <a:t>Fistula</a:t>
            </a:r>
          </a:p>
          <a:p>
            <a:r>
              <a:rPr lang="en-US" altLang="en-US" sz="2000"/>
              <a:t>General surgical</a:t>
            </a:r>
          </a:p>
          <a:p>
            <a:pPr lvl="1"/>
            <a:r>
              <a:rPr lang="en-US" altLang="en-US" sz="1600"/>
              <a:t>Small bowel obstruction (8%)</a:t>
            </a:r>
          </a:p>
          <a:p>
            <a:pPr lvl="1"/>
            <a:r>
              <a:rPr lang="en-US" altLang="en-US" sz="1600"/>
              <a:t>Hernias (11%)</a:t>
            </a:r>
          </a:p>
          <a:p>
            <a:r>
              <a:rPr lang="en-US" altLang="en-US" sz="2000"/>
              <a:t>Ileostomy</a:t>
            </a:r>
          </a:p>
          <a:p>
            <a:pPr lvl="1"/>
            <a:r>
              <a:rPr lang="en-US" altLang="en-US" sz="1600"/>
              <a:t>Diverting ileostomy</a:t>
            </a:r>
          </a:p>
          <a:p>
            <a:pPr lvl="1"/>
            <a:r>
              <a:rPr lang="en-US" altLang="en-US" sz="1600"/>
              <a:t>Re-do pouch surgery</a:t>
            </a:r>
          </a:p>
          <a:p>
            <a:pPr lvl="1"/>
            <a:r>
              <a:rPr lang="en-US" altLang="en-US" sz="1600"/>
              <a:t>Pouch removal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>
            <a:extLst>
              <a:ext uri="{FF2B5EF4-FFF2-40B4-BE49-F238E27FC236}">
                <a16:creationId xmlns:a16="http://schemas.microsoft.com/office/drawing/2014/main" id="{AFF1B36D-2E32-0D35-11B1-B3A2E3CB9F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 </a:t>
            </a:r>
          </a:p>
        </p:txBody>
      </p:sp>
      <p:sp>
        <p:nvSpPr>
          <p:cNvPr id="7170" name="Content Placeholder 4">
            <a:extLst>
              <a:ext uri="{FF2B5EF4-FFF2-40B4-BE49-F238E27FC236}">
                <a16:creationId xmlns:a16="http://schemas.microsoft.com/office/drawing/2014/main" id="{C5D082CE-CA87-3D82-05DA-27CA4E5EEE1A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Do failure rates understate the real problem?</a:t>
            </a:r>
          </a:p>
          <a:p>
            <a:endParaRPr lang="en-GB" altLang="en-US"/>
          </a:p>
          <a:p>
            <a:r>
              <a:rPr lang="en-GB" altLang="en-US"/>
              <a:t>4	4	2</a:t>
            </a:r>
          </a:p>
        </p:txBody>
      </p:sp>
      <p:pic>
        <p:nvPicPr>
          <p:cNvPr id="7171" name="Picture 3" descr="442-large.jpg">
            <a:extLst>
              <a:ext uri="{FF2B5EF4-FFF2-40B4-BE49-F238E27FC236}">
                <a16:creationId xmlns:a16="http://schemas.microsoft.com/office/drawing/2014/main" id="{3D150229-BEE1-2BA7-5B10-935745C5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9950"/>
            <a:ext cx="34417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4">
            <a:extLst>
              <a:ext uri="{FF2B5EF4-FFF2-40B4-BE49-F238E27FC236}">
                <a16:creationId xmlns:a16="http://schemas.microsoft.com/office/drawing/2014/main" id="{5CEAE61B-3DDD-1CBE-21CA-78F41C8FC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 sz="2400"/>
              <a:t>snapshot of 3 weeks work</a:t>
            </a:r>
          </a:p>
        </p:txBody>
      </p:sp>
      <p:sp>
        <p:nvSpPr>
          <p:cNvPr id="37890" name="Content Placeholder 5">
            <a:extLst>
              <a:ext uri="{FF2B5EF4-FFF2-40B4-BE49-F238E27FC236}">
                <a16:creationId xmlns:a16="http://schemas.microsoft.com/office/drawing/2014/main" id="{E1E95444-89AC-54CF-E103-78D5C2027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20 patients with pouch</a:t>
            </a:r>
          </a:p>
          <a:p>
            <a:endParaRPr lang="en-US" altLang="en-US"/>
          </a:p>
          <a:p>
            <a:r>
              <a:rPr lang="en-US" altLang="en-US" sz="2000"/>
              <a:t> Drainage abdominal abscess 	1 (2/52 post op)</a:t>
            </a:r>
          </a:p>
          <a:p>
            <a:endParaRPr lang="en-US" altLang="en-US" sz="2000"/>
          </a:p>
          <a:p>
            <a:r>
              <a:rPr lang="en-US" altLang="en-US" sz="2000"/>
              <a:t>EUA anal dilatation			5 (3,5,9,10 and 13 yrs post op)</a:t>
            </a:r>
          </a:p>
          <a:p>
            <a:r>
              <a:rPr lang="en-US" altLang="en-US" sz="2000"/>
              <a:t>Dilatation pre-pouch stricture	2 (15 and 20 yrs post op)</a:t>
            </a:r>
          </a:p>
          <a:p>
            <a:r>
              <a:rPr lang="en-US" altLang="en-US" sz="2000"/>
              <a:t>EUA fistula/peri-pouch sepsis	2 (15 and 29 yrs post op)</a:t>
            </a:r>
          </a:p>
          <a:p>
            <a:r>
              <a:rPr lang="en-US" altLang="en-US" sz="2000"/>
              <a:t>Ileostomy formation/revision	6 (3,10,10,16,25 and 40 yrs)</a:t>
            </a:r>
          </a:p>
          <a:p>
            <a:pPr lvl="1"/>
            <a:r>
              <a:rPr lang="en-US" altLang="en-US" sz="1600"/>
              <a:t>Excision for ca, defunction [3], loop to end, hernia</a:t>
            </a:r>
          </a:p>
          <a:p>
            <a:r>
              <a:rPr lang="en-US" altLang="en-US" sz="2000"/>
              <a:t>Miscellaneous			3 (9, 19 and 20 yrs)</a:t>
            </a:r>
          </a:p>
          <a:p>
            <a:pPr lvl="1"/>
            <a:r>
              <a:rPr lang="en-US" altLang="en-US" sz="1600"/>
              <a:t>Hernia, inflamm polyp, Kock pouch fistula</a:t>
            </a:r>
          </a:p>
          <a:p>
            <a:r>
              <a:rPr lang="en-US" altLang="en-US" sz="2000"/>
              <a:t>Nothing				1 (12 yrs)</a:t>
            </a:r>
          </a:p>
          <a:p>
            <a:endParaRPr lang="en-US" altLang="en-US" sz="2000"/>
          </a:p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E1FAE2C5-C28B-A474-F8EC-0A8E41A29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C31E-5A0F-41A3-7E5B-083F10EE15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u="sng" dirty="0"/>
              <a:t>Pouch specific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Pouchitis</a:t>
            </a:r>
            <a:r>
              <a:rPr lang="en-US" dirty="0"/>
              <a:t>	18.8%</a:t>
            </a:r>
          </a:p>
          <a:p>
            <a:pPr>
              <a:defRPr/>
            </a:pPr>
            <a:r>
              <a:rPr lang="en-US" dirty="0"/>
              <a:t>Pelvic sepsis	9.5%</a:t>
            </a:r>
          </a:p>
          <a:p>
            <a:pPr>
              <a:defRPr/>
            </a:pPr>
            <a:r>
              <a:rPr lang="en-US" dirty="0"/>
              <a:t>Stricture		9.2%</a:t>
            </a:r>
          </a:p>
          <a:p>
            <a:pPr>
              <a:defRPr/>
            </a:pPr>
            <a:r>
              <a:rPr lang="en-US" dirty="0"/>
              <a:t>Fistula		5.5%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8195" name="Content Placeholder 3">
            <a:extLst>
              <a:ext uri="{FF2B5EF4-FFF2-40B4-BE49-F238E27FC236}">
                <a16:creationId xmlns:a16="http://schemas.microsoft.com/office/drawing/2014/main" id="{65FB2880-956F-E420-CBA2-A4BBC6324E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219700" y="1600200"/>
            <a:ext cx="4757738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  <a:p>
            <a:r>
              <a:rPr lang="en-US" altLang="en-US" u="sng"/>
              <a:t>Non-specific</a:t>
            </a:r>
          </a:p>
          <a:p>
            <a:endParaRPr lang="en-US" altLang="en-US"/>
          </a:p>
          <a:p>
            <a:r>
              <a:rPr lang="en-US" altLang="en-US"/>
              <a:t>Small bowel obstruction			8% re-op</a:t>
            </a:r>
          </a:p>
          <a:p>
            <a:r>
              <a:rPr lang="en-US" altLang="en-US"/>
              <a:t>Incisional hernia				11% re-op</a:t>
            </a:r>
          </a:p>
        </p:txBody>
      </p:sp>
      <p:sp>
        <p:nvSpPr>
          <p:cNvPr id="8196" name="TextBox 4">
            <a:extLst>
              <a:ext uri="{FF2B5EF4-FFF2-40B4-BE49-F238E27FC236}">
                <a16:creationId xmlns:a16="http://schemas.microsoft.com/office/drawing/2014/main" id="{23961289-8AD3-37E2-0549-29E275E18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8675" y="5221288"/>
            <a:ext cx="12128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/>
              <a:t>62%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>
            <a:extLst>
              <a:ext uri="{FF2B5EF4-FFF2-40B4-BE49-F238E27FC236}">
                <a16:creationId xmlns:a16="http://schemas.microsoft.com/office/drawing/2014/main" id="{ADCCB655-EEEB-37AD-3ECA-F15528FCE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104775"/>
            <a:ext cx="90043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576FE826-2532-C9E2-DE69-D79CB12CE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US" altLang="en-US"/>
            </a:br>
            <a:r>
              <a:rPr lang="en-US" altLang="en-US"/>
              <a:t>Potential surgical interventions</a:t>
            </a:r>
          </a:p>
        </p:txBody>
      </p:sp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579B2F4A-47BB-D6CD-F4CF-6B2FFF2D3F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27050" y="1393825"/>
            <a:ext cx="92583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/>
              <a:t>Early worries</a:t>
            </a:r>
          </a:p>
          <a:p>
            <a:pPr lvl="1"/>
            <a:r>
              <a:rPr lang="en-US" altLang="en-US" sz="2000"/>
              <a:t>sepsis</a:t>
            </a:r>
          </a:p>
          <a:p>
            <a:r>
              <a:rPr lang="en-US" altLang="en-US" sz="2000"/>
              <a:t>Maintenance</a:t>
            </a:r>
          </a:p>
          <a:p>
            <a:pPr lvl="1"/>
            <a:r>
              <a:rPr lang="en-US" altLang="en-US" sz="2000"/>
              <a:t>Pouchoscopy</a:t>
            </a:r>
          </a:p>
          <a:p>
            <a:r>
              <a:rPr lang="en-US" altLang="en-US" sz="2000"/>
              <a:t>Common problems</a:t>
            </a:r>
          </a:p>
          <a:p>
            <a:pPr lvl="1"/>
            <a:r>
              <a:rPr lang="en-US" altLang="en-US" sz="2000"/>
              <a:t>Stricture</a:t>
            </a:r>
          </a:p>
          <a:p>
            <a:pPr lvl="1"/>
            <a:r>
              <a:rPr lang="en-US" altLang="en-US" sz="2000"/>
              <a:t>Abscess/collection</a:t>
            </a:r>
          </a:p>
          <a:p>
            <a:pPr lvl="1"/>
            <a:r>
              <a:rPr lang="en-US" altLang="en-US" sz="2000"/>
              <a:t>Fistula</a:t>
            </a:r>
          </a:p>
          <a:p>
            <a:r>
              <a:rPr lang="en-US" altLang="en-US" sz="2000"/>
              <a:t>General surgical</a:t>
            </a:r>
          </a:p>
          <a:p>
            <a:pPr lvl="1"/>
            <a:r>
              <a:rPr lang="en-US" altLang="en-US" sz="1600"/>
              <a:t>Small bowel obstruction (8%)</a:t>
            </a:r>
          </a:p>
          <a:p>
            <a:pPr lvl="1"/>
            <a:r>
              <a:rPr lang="en-US" altLang="en-US" sz="1600"/>
              <a:t>Hernias (11%)</a:t>
            </a:r>
          </a:p>
          <a:p>
            <a:r>
              <a:rPr lang="en-US" altLang="en-US" sz="2000"/>
              <a:t>Ileostomy</a:t>
            </a:r>
          </a:p>
          <a:p>
            <a:pPr lvl="1"/>
            <a:r>
              <a:rPr lang="en-US" altLang="en-US" sz="1600"/>
              <a:t>Diverting ileostomy</a:t>
            </a:r>
          </a:p>
          <a:p>
            <a:pPr lvl="1"/>
            <a:r>
              <a:rPr lang="en-US" altLang="en-US" sz="1600"/>
              <a:t>Re-do pouch surgery</a:t>
            </a:r>
          </a:p>
          <a:p>
            <a:pPr lvl="1"/>
            <a:r>
              <a:rPr lang="en-US" altLang="en-US" sz="1600"/>
              <a:t>Pouch removal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FC3EA83B-AD8B-6BF9-C6C8-840619C929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Early worries</a:t>
            </a:r>
            <a:br>
              <a:rPr lang="en-GB" altLang="en-US"/>
            </a:br>
            <a:r>
              <a:rPr lang="en-GB" altLang="en-US"/>
              <a:t>Presentation of anastomotic leaks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B01AAE2C-7FF4-2F50-6683-072EAAC27E10}"/>
              </a:ext>
            </a:extLst>
          </p:cNvPr>
          <p:cNvSpPr>
            <a:spLocks noGrp="1"/>
          </p:cNvSpPr>
          <p:nvPr>
            <p:ph sz="half" idx="1"/>
          </p:nvPr>
        </p:nvSpPr>
        <p:spPr bwMode="auto">
          <a:xfrm>
            <a:off x="514350" y="2033588"/>
            <a:ext cx="45529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1600"/>
              <a:t>Obvious</a:t>
            </a:r>
          </a:p>
          <a:p>
            <a:pPr lvl="1"/>
            <a:r>
              <a:rPr lang="en-GB" altLang="en-US" sz="1600"/>
              <a:t>peritonitis</a:t>
            </a:r>
          </a:p>
          <a:p>
            <a:pPr lvl="1"/>
            <a:r>
              <a:rPr lang="en-GB" altLang="en-US" sz="1600"/>
              <a:t>pelvic abscess</a:t>
            </a:r>
          </a:p>
          <a:p>
            <a:pPr lvl="1"/>
            <a:r>
              <a:rPr lang="en-GB" altLang="en-US" sz="1600"/>
              <a:t>fistula</a:t>
            </a:r>
          </a:p>
          <a:p>
            <a:r>
              <a:rPr lang="en-GB" altLang="en-US" sz="1600"/>
              <a:t>Subtle</a:t>
            </a:r>
          </a:p>
          <a:p>
            <a:pPr lvl="1"/>
            <a:r>
              <a:rPr lang="en-GB" altLang="en-US" sz="1600"/>
              <a:t>fever/tachycardia/leucocytosis</a:t>
            </a:r>
          </a:p>
          <a:p>
            <a:r>
              <a:rPr lang="en-GB" altLang="en-US" sz="1600"/>
              <a:t>Medical</a:t>
            </a:r>
          </a:p>
          <a:p>
            <a:pPr lvl="1"/>
            <a:r>
              <a:rPr lang="en-GB" altLang="en-US" sz="1600"/>
              <a:t>cardiac arrythmias/respiratory symptoms</a:t>
            </a:r>
          </a:p>
          <a:p>
            <a:r>
              <a:rPr lang="en-GB" altLang="en-US" sz="1600"/>
              <a:t>Late </a:t>
            </a:r>
          </a:p>
          <a:p>
            <a:pPr lvl="1"/>
            <a:r>
              <a:rPr lang="en-GB" altLang="en-US" sz="1600"/>
              <a:t>42% on re-admission to hospital, 12% &gt;30 days (Hyman et al 2007)</a:t>
            </a:r>
          </a:p>
          <a:p>
            <a:r>
              <a:rPr lang="en-GB" altLang="en-US" sz="1600"/>
              <a:t>Incidental</a:t>
            </a:r>
          </a:p>
          <a:p>
            <a:pPr lvl="1"/>
            <a:r>
              <a:rPr lang="en-GB" altLang="en-US" sz="1600"/>
              <a:t>contrast enema</a:t>
            </a:r>
          </a:p>
        </p:txBody>
      </p:sp>
      <p:pic>
        <p:nvPicPr>
          <p:cNvPr id="11267" name="Picture 5" descr="Diagram of a male reproductive system&#10;&#10;Description automatically generated">
            <a:extLst>
              <a:ext uri="{FF2B5EF4-FFF2-40B4-BE49-F238E27FC236}">
                <a16:creationId xmlns:a16="http://schemas.microsoft.com/office/drawing/2014/main" id="{0E668869-8958-F93B-B931-893999ADC3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33588"/>
            <a:ext cx="323215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3">
            <a:extLst>
              <a:ext uri="{FF2B5EF4-FFF2-40B4-BE49-F238E27FC236}">
                <a16:creationId xmlns:a16="http://schemas.microsoft.com/office/drawing/2014/main" id="{6B9AD37A-1258-1D16-F35A-FF7F03ECC4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Assessment of suspected early leak</a:t>
            </a:r>
          </a:p>
        </p:txBody>
      </p:sp>
      <p:sp>
        <p:nvSpPr>
          <p:cNvPr id="12290" name="Content Placeholder 4">
            <a:extLst>
              <a:ext uri="{FF2B5EF4-FFF2-40B4-BE49-F238E27FC236}">
                <a16:creationId xmlns:a16="http://schemas.microsoft.com/office/drawing/2014/main" id="{877C3347-C58C-48DE-C375-ED5F0B433DE7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High index of suspicion</a:t>
            </a:r>
          </a:p>
          <a:p>
            <a:endParaRPr lang="en-GB" altLang="en-US"/>
          </a:p>
          <a:p>
            <a:r>
              <a:rPr lang="en-GB" altLang="en-US"/>
              <a:t>CT with “rectal” contrast</a:t>
            </a:r>
          </a:p>
          <a:p>
            <a:endParaRPr lang="en-GB" altLang="en-US"/>
          </a:p>
          <a:p>
            <a:r>
              <a:rPr lang="en-GB" altLang="en-US"/>
              <a:t>EUA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256FDDFC-B5E9-92C1-3288-8C3CA6BF6DE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en-GB" altLang="en-US"/>
            </a:br>
            <a:r>
              <a:rPr lang="en-GB" altLang="en-US"/>
              <a:t>Treatment of early leak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6FFEDDC-9584-0768-7526-FA619E20BD06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/>
              <a:t>EUA ? Routine</a:t>
            </a:r>
          </a:p>
          <a:p>
            <a:endParaRPr lang="en-GB" altLang="en-US" sz="2000"/>
          </a:p>
          <a:p>
            <a:r>
              <a:rPr lang="en-GB" altLang="en-US" sz="2000"/>
              <a:t>Early drainage</a:t>
            </a:r>
          </a:p>
          <a:p>
            <a:pPr lvl="1"/>
            <a:r>
              <a:rPr lang="en-GB" altLang="en-US" sz="2000"/>
              <a:t>Trans-anal (low)</a:t>
            </a:r>
          </a:p>
          <a:p>
            <a:pPr lvl="1"/>
            <a:r>
              <a:rPr lang="en-GB" altLang="en-US" sz="2000"/>
              <a:t>CT guided (abdominal)</a:t>
            </a:r>
          </a:p>
          <a:p>
            <a:pPr lvl="1"/>
            <a:r>
              <a:rPr lang="en-GB" altLang="en-US" sz="2000"/>
              <a:t>endosponge</a:t>
            </a:r>
          </a:p>
          <a:p>
            <a:endParaRPr lang="en-GB" altLang="en-US" sz="2000"/>
          </a:p>
          <a:p>
            <a:r>
              <a:rPr lang="en-GB" altLang="en-US" sz="2000"/>
              <a:t>? Re-suture/advance</a:t>
            </a:r>
          </a:p>
          <a:p>
            <a:endParaRPr lang="en-GB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3">
      <a:dk1>
        <a:srgbClr val="081D58"/>
      </a:dk1>
      <a:lt1>
        <a:srgbClr val="FFFFFF"/>
      </a:lt1>
      <a:dk2>
        <a:srgbClr val="00279F"/>
      </a:dk2>
      <a:lt2>
        <a:srgbClr val="FAFD00"/>
      </a:lt2>
      <a:accent1>
        <a:srgbClr val="FDA4B5"/>
      </a:accent1>
      <a:accent2>
        <a:srgbClr val="EAEC5E"/>
      </a:accent2>
      <a:accent3>
        <a:srgbClr val="AAACCD"/>
      </a:accent3>
      <a:accent4>
        <a:srgbClr val="DADADA"/>
      </a:accent4>
      <a:accent5>
        <a:srgbClr val="FECFD7"/>
      </a:accent5>
      <a:accent6>
        <a:srgbClr val="D4D654"/>
      </a:accent6>
      <a:hlink>
        <a:srgbClr val="8CF4EA"/>
      </a:hlink>
      <a:folHlink>
        <a:srgbClr val="063DE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81D58"/>
        </a:dk1>
        <a:lt1>
          <a:srgbClr val="FFFFFF"/>
        </a:lt1>
        <a:dk2>
          <a:srgbClr val="00279F"/>
        </a:dk2>
        <a:lt2>
          <a:srgbClr val="FAFD00"/>
        </a:lt2>
        <a:accent1>
          <a:srgbClr val="FDA4B5"/>
        </a:accent1>
        <a:accent2>
          <a:srgbClr val="EAEC5E"/>
        </a:accent2>
        <a:accent3>
          <a:srgbClr val="AAACCD"/>
        </a:accent3>
        <a:accent4>
          <a:srgbClr val="DADADA"/>
        </a:accent4>
        <a:accent5>
          <a:srgbClr val="FECFD7"/>
        </a:accent5>
        <a:accent6>
          <a:srgbClr val="D4D654"/>
        </a:accent6>
        <a:hlink>
          <a:srgbClr val="8CF4EA"/>
        </a:hlink>
        <a:folHlink>
          <a:srgbClr val="063D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653</Words>
  <Application>Microsoft Macintosh PowerPoint</Application>
  <PresentationFormat>35 mm Slides</PresentationFormat>
  <Paragraphs>234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Times</vt:lpstr>
      <vt:lpstr>Blank</vt:lpstr>
      <vt:lpstr>Picture</vt:lpstr>
      <vt:lpstr>PowerPoint Presentation</vt:lpstr>
      <vt:lpstr>Pouch failure</vt:lpstr>
      <vt:lpstr> </vt:lpstr>
      <vt:lpstr> </vt:lpstr>
      <vt:lpstr>PowerPoint Presentation</vt:lpstr>
      <vt:lpstr> Potential surgical interventions</vt:lpstr>
      <vt:lpstr> Early worries Presentation of anastomotic leaks</vt:lpstr>
      <vt:lpstr> Assessment of suspected early leak</vt:lpstr>
      <vt:lpstr> Treatment of early leak</vt:lpstr>
      <vt:lpstr>PowerPoint Presentation</vt:lpstr>
      <vt:lpstr>PowerPoint Presentation</vt:lpstr>
      <vt:lpstr> Maintenance</vt:lpstr>
      <vt:lpstr> Deterioration in function</vt:lpstr>
      <vt:lpstr> Common problems</vt:lpstr>
      <vt:lpstr>  Persisting poor function</vt:lpstr>
      <vt:lpstr>INSIDE THE POUCH</vt:lpstr>
      <vt:lpstr>Assess the pre-pouch ileum</vt:lpstr>
      <vt:lpstr> OUTSIDE THE POUCH</vt:lpstr>
      <vt:lpstr> Below the pouch</vt:lpstr>
      <vt:lpstr> ABOVE THE POUCH</vt:lpstr>
      <vt:lpstr> EMPTYING THE POUCH</vt:lpstr>
      <vt:lpstr> Common problems</vt:lpstr>
      <vt:lpstr>PowerPoint Presentation</vt:lpstr>
      <vt:lpstr>PowerPoint Presentation</vt:lpstr>
      <vt:lpstr>PowerPoint Presentation</vt:lpstr>
      <vt:lpstr>Inflammatory</vt:lpstr>
      <vt:lpstr> The failing pouch</vt:lpstr>
      <vt:lpstr> Technical</vt:lpstr>
      <vt:lpstr> Potential surgical interventions</vt:lpstr>
      <vt:lpstr> snapshot of 3 weeks work</vt:lpstr>
    </vt:vector>
  </TitlesOfParts>
  <Company>Colorectal Surgery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Mortensen</dc:creator>
  <cp:lastModifiedBy>Elena Harris</cp:lastModifiedBy>
  <cp:revision>135</cp:revision>
  <dcterms:created xsi:type="dcterms:W3CDTF">2001-08-29T10:53:49Z</dcterms:created>
  <dcterms:modified xsi:type="dcterms:W3CDTF">2024-02-15T14:48:14Z</dcterms:modified>
</cp:coreProperties>
</file>