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Glacial Indifference" panose="020B0604020202020204" charset="0"/>
      <p:regular r:id="rId30"/>
    </p:embeddedFont>
    <p:embeddedFont>
      <p:font typeface="Glacial Indifference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925" autoAdjust="0"/>
  </p:normalViewPr>
  <p:slideViewPr>
    <p:cSldViewPr>
      <p:cViewPr varScale="1">
        <p:scale>
          <a:sx n="65" d="100"/>
          <a:sy n="65" d="100"/>
        </p:scale>
        <p:origin x="107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14.09.2023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osmolarity of drinks is important for hydration because it determines how quickly fluids are absorbed by the body and how effectively they can replace lost fluids.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Drinking only zero / high osmolarity drinks (plain water or fruit juice) could have a negative impact on hydration, if we are already dehydrated, as they can encourage water to be drawn out of the cells into the digestive tract (when we want it to be the other way round!).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are struggling with weight loss or getting enough food in each day, your Dietetics team may support you with supplement drinks. Ask your surgeon/surgical team about these as they can either be prescribed or purchased over the counter.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However, J pouch patients tend to have a significantly different diet to the healthy individuals and more so with </a:t>
            </a:r>
            <a:r>
              <a:rPr lang="en-US" dirty="0" err="1"/>
              <a:t>pouchitis</a:t>
            </a:r>
            <a:r>
              <a:rPr lang="en-US" dirty="0"/>
              <a:t> (</a:t>
            </a:r>
            <a:r>
              <a:rPr lang="en-US" dirty="0" err="1"/>
              <a:t>e.g</a:t>
            </a:r>
            <a:r>
              <a:rPr lang="en-US" dirty="0"/>
              <a:t> lower fruit and veg consumption). </a:t>
            </a:r>
          </a:p>
          <a:p>
            <a:endParaRPr lang="en-US" dirty="0"/>
          </a:p>
          <a:p>
            <a:r>
              <a:rPr lang="en-US" dirty="0"/>
              <a:t>Research published in the European Journal of Nutrition in 2020 reported that following a Mediterranean diet pattern was associated with decreased calprotectin levels and lower rates of </a:t>
            </a:r>
            <a:r>
              <a:rPr lang="en-US" dirty="0" err="1"/>
              <a:t>pouchitis</a:t>
            </a:r>
            <a:r>
              <a:rPr lang="en-US" dirty="0"/>
              <a:t> over time. </a:t>
            </a:r>
          </a:p>
          <a:p>
            <a:endParaRPr lang="en-US" dirty="0"/>
          </a:p>
          <a:p>
            <a:r>
              <a:rPr lang="en-US" dirty="0"/>
              <a:t>Another study published in 2019 found that fruit consumption correlated with pouch microbial diversity and lower rates of </a:t>
            </a:r>
            <a:r>
              <a:rPr lang="en-US" dirty="0" err="1"/>
              <a:t>pouchitis</a:t>
            </a:r>
            <a:r>
              <a:rPr lang="en-US" dirty="0"/>
              <a:t>. </a:t>
            </a:r>
          </a:p>
          <a:p>
            <a:endParaRPr lang="en-US" dirty="0"/>
          </a:p>
          <a:p>
            <a:r>
              <a:rPr lang="en-US" dirty="0"/>
              <a:t>Although we don’t know exactly why these dietary patterns are associated with better pouch health, it is </a:t>
            </a:r>
            <a:r>
              <a:rPr lang="en-US" dirty="0" err="1"/>
              <a:t>hypothesised</a:t>
            </a:r>
            <a:r>
              <a:rPr lang="en-US" dirty="0"/>
              <a:t> that the benefit could relate to their </a:t>
            </a:r>
            <a:r>
              <a:rPr lang="en-US" dirty="0" err="1"/>
              <a:t>fibre</a:t>
            </a:r>
            <a:r>
              <a:rPr lang="en-US" dirty="0"/>
              <a:t> and antioxidant content.</a:t>
            </a:r>
          </a:p>
          <a:p>
            <a:endParaRPr lang="en-US" dirty="0"/>
          </a:p>
          <a:p>
            <a:r>
              <a:rPr lang="en-US" dirty="0"/>
              <a:t>It is important to note that these studies have their limitations, mainly that they are observational studies so do not provide cause and effect, only associations, so there isn’t enough evidence yet to say with certainty that a Mediterranean diet pattern or increasing fruit intake will reduce the risk of </a:t>
            </a:r>
            <a:r>
              <a:rPr lang="en-US" dirty="0" err="1"/>
              <a:t>pouchitis</a:t>
            </a:r>
            <a:r>
              <a:rPr lang="en-US" dirty="0"/>
              <a:t>. Luckily there are some trials in progress looking at the causal relationships and I am eagerly awaiting their publication. </a:t>
            </a:r>
          </a:p>
          <a:p>
            <a:endParaRPr lang="en-US" dirty="0"/>
          </a:p>
          <a:p>
            <a:r>
              <a:rPr lang="en-US" dirty="0"/>
              <a:t>Whilst we don’t know yet the cause and effect of these, practically we know that following a Mediterranean pattern of eating or increasing fruit intake can have multiple benefits on our health beyond the health of our pouch (e.g. reduce risk of diseases like heart disease and diabetes) and is SAFE. </a:t>
            </a:r>
          </a:p>
          <a:p>
            <a:endParaRPr lang="en-US" dirty="0"/>
          </a:p>
          <a:p>
            <a:r>
              <a:rPr lang="en-US" dirty="0"/>
              <a:t>In addition, wider research suggests that plant diversity is key when it comes to supporting the health and diversity of the bacterial communities that live in our gut.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many people are thinking yeah right?! That’s so far away from my current diet, I could never eat like that.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NB: if you are post-surgery or have strictures or other complications: </a:t>
            </a:r>
          </a:p>
          <a:p>
            <a:r>
              <a:rPr lang="en-US"/>
              <a:t>please seek personalised support and advice before making dietary changes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Coffee/caffeine - increased bowel movements and urgency -&gt; switch to non-caffeinated drinks</a:t>
            </a:r>
          </a:p>
          <a:p>
            <a:endParaRPr lang="en-US"/>
          </a:p>
          <a:p>
            <a:r>
              <a:rPr lang="en-US"/>
              <a:t>Spicy food - butt burn, urgency, and increased bowel movement frequency -&gt; choose herbs and aromatic spices to flavour food</a:t>
            </a:r>
          </a:p>
          <a:p>
            <a:endParaRPr lang="en-US"/>
          </a:p>
          <a:p>
            <a:r>
              <a:rPr lang="en-US"/>
              <a:t>Nuts and seeds - irritation –&gt; adapt textures – nut butters, ground nuts/seeds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Dairy - diarrhoea and gas –&gt; try lactose free / low lactose dairy </a:t>
            </a:r>
          </a:p>
          <a:p>
            <a:endParaRPr lang="en-US"/>
          </a:p>
          <a:p>
            <a:r>
              <a:rPr lang="en-US"/>
              <a:t>Onions, garlic, legumes - bloating, gas –&gt; try increasing slowly over several weeks/months and consider seeking specialist dietary support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why hydration can be difficult with a J pouch.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bda.uk.com/resource/healthy-eating.html#:~:text=The%20current%20UK%20guidance%20recommends,and%20veg%20are%20all%20included"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4170"/>
        </a:solidFill>
        <a:effectLst/>
      </p:bgPr>
    </p:bg>
    <p:spTree>
      <p:nvGrpSpPr>
        <p:cNvPr id="1" name=""/>
        <p:cNvGrpSpPr/>
        <p:nvPr/>
      </p:nvGrpSpPr>
      <p:grpSpPr>
        <a:xfrm>
          <a:off x="0" y="0"/>
          <a:ext cx="0" cy="0"/>
          <a:chOff x="0" y="0"/>
          <a:chExt cx="0" cy="0"/>
        </a:xfrm>
      </p:grpSpPr>
      <p:sp>
        <p:nvSpPr>
          <p:cNvPr id="2" name="TextBox 2"/>
          <p:cNvSpPr txBox="1"/>
          <p:nvPr/>
        </p:nvSpPr>
        <p:spPr>
          <a:xfrm>
            <a:off x="2047706" y="3830612"/>
            <a:ext cx="14192588" cy="2393961"/>
          </a:xfrm>
          <a:prstGeom prst="rect">
            <a:avLst/>
          </a:prstGeom>
        </p:spPr>
        <p:txBody>
          <a:bodyPr lIns="0" tIns="0" rIns="0" bIns="0" rtlCol="0" anchor="t">
            <a:spAutoFit/>
          </a:bodyPr>
          <a:lstStyle/>
          <a:p>
            <a:pPr algn="ctr">
              <a:lnSpc>
                <a:spcPts val="9350"/>
              </a:lnSpc>
            </a:pPr>
            <a:r>
              <a:rPr lang="en-US" sz="8500">
                <a:solidFill>
                  <a:srgbClr val="F3EEE8"/>
                </a:solidFill>
                <a:latin typeface="Glacial Indifference"/>
              </a:rPr>
              <a:t>Diet for Good and Continuing Pouch Function</a:t>
            </a:r>
          </a:p>
        </p:txBody>
      </p:sp>
      <p:sp>
        <p:nvSpPr>
          <p:cNvPr id="3" name="Freeform 3"/>
          <p:cNvSpPr/>
          <p:nvPr/>
        </p:nvSpPr>
        <p:spPr>
          <a:xfrm>
            <a:off x="7644736" y="595621"/>
            <a:ext cx="2998528" cy="2118986"/>
          </a:xfrm>
          <a:custGeom>
            <a:avLst/>
            <a:gdLst/>
            <a:ahLst/>
            <a:cxnLst/>
            <a:rect l="l" t="t" r="r" b="b"/>
            <a:pathLst>
              <a:path w="2998528" h="2118986">
                <a:moveTo>
                  <a:pt x="0" y="0"/>
                </a:moveTo>
                <a:lnTo>
                  <a:pt x="2998528" y="0"/>
                </a:lnTo>
                <a:lnTo>
                  <a:pt x="2998528" y="2118986"/>
                </a:lnTo>
                <a:lnTo>
                  <a:pt x="0" y="2118986"/>
                </a:lnTo>
                <a:lnTo>
                  <a:pt x="0" y="0"/>
                </a:lnTo>
                <a:close/>
              </a:path>
            </a:pathLst>
          </a:custGeom>
          <a:blipFill>
            <a:blip r:embed="rId2"/>
            <a:stretch>
              <a:fillRect l="-139080" r="-137813"/>
            </a:stretch>
          </a:blipFill>
        </p:spPr>
        <p:txBody>
          <a:bodyPr/>
          <a:lstStyle/>
          <a:p>
            <a:endParaRPr lang="en-GB"/>
          </a:p>
        </p:txBody>
      </p:sp>
      <p:sp>
        <p:nvSpPr>
          <p:cNvPr id="4" name="TextBox 4"/>
          <p:cNvSpPr txBox="1"/>
          <p:nvPr/>
        </p:nvSpPr>
        <p:spPr>
          <a:xfrm>
            <a:off x="2912694" y="7018622"/>
            <a:ext cx="12462613" cy="2636520"/>
          </a:xfrm>
          <a:prstGeom prst="rect">
            <a:avLst/>
          </a:prstGeom>
        </p:spPr>
        <p:txBody>
          <a:bodyPr lIns="0" tIns="0" rIns="0" bIns="0" rtlCol="0" anchor="t">
            <a:spAutoFit/>
          </a:bodyPr>
          <a:lstStyle/>
          <a:p>
            <a:pPr algn="ctr">
              <a:lnSpc>
                <a:spcPts val="5880"/>
              </a:lnSpc>
            </a:pPr>
            <a:r>
              <a:rPr lang="en-US" sz="4200">
                <a:solidFill>
                  <a:srgbClr val="F3EEE8"/>
                </a:solidFill>
                <a:latin typeface="Glacial Indifference Bold"/>
              </a:rPr>
              <a:t>Clemmie Oliver</a:t>
            </a:r>
          </a:p>
          <a:p>
            <a:pPr algn="ctr">
              <a:lnSpc>
                <a:spcPts val="6426"/>
              </a:lnSpc>
            </a:pPr>
            <a:r>
              <a:rPr lang="en-US" sz="4200">
                <a:solidFill>
                  <a:srgbClr val="F3EEE8"/>
                </a:solidFill>
                <a:latin typeface="Glacial Indifference"/>
              </a:rPr>
              <a:t>IBD Specialist Nutritionist</a:t>
            </a:r>
          </a:p>
          <a:p>
            <a:pPr algn="ctr">
              <a:lnSpc>
                <a:spcPts val="2907"/>
              </a:lnSpc>
            </a:pPr>
            <a:r>
              <a:rPr lang="en-US" sz="1900">
                <a:solidFill>
                  <a:srgbClr val="F3EEE8"/>
                </a:solidFill>
                <a:latin typeface="Glacial Indifference"/>
              </a:rPr>
              <a:t>MSc, ANutr, DipION, mBANT, CNHC</a:t>
            </a:r>
          </a:p>
          <a:p>
            <a:pPr algn="ctr">
              <a:lnSpc>
                <a:spcPts val="5880"/>
              </a:lnSpc>
              <a:spcBef>
                <a:spcPct val="0"/>
              </a:spcBef>
            </a:pPr>
            <a:endParaRPr lang="en-US" sz="1900">
              <a:solidFill>
                <a:srgbClr val="F3EEE8"/>
              </a:solidFill>
              <a:latin typeface="Glacial Indifference"/>
            </a:endParaRPr>
          </a:p>
        </p:txBody>
      </p:sp>
      <p:sp>
        <p:nvSpPr>
          <p:cNvPr id="5" name="TextBox 5"/>
          <p:cNvSpPr txBox="1"/>
          <p:nvPr/>
        </p:nvSpPr>
        <p:spPr>
          <a:xfrm>
            <a:off x="4414734" y="9201150"/>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F3EEE8"/>
                </a:solidFill>
                <a:latin typeface="Glacial Indifference"/>
              </a:rPr>
              <a:t>Clemmie Oliver | NALM Clinic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290291" y="2896017"/>
            <a:ext cx="15995988" cy="7480296"/>
            <a:chOff x="0" y="-527302"/>
            <a:chExt cx="4212935" cy="1970119"/>
          </a:xfrm>
        </p:grpSpPr>
        <p:sp>
          <p:nvSpPr>
            <p:cNvPr id="3" name="Freeform 3"/>
            <p:cNvSpPr/>
            <p:nvPr/>
          </p:nvSpPr>
          <p:spPr>
            <a:xfrm>
              <a:off x="0" y="0"/>
              <a:ext cx="4212935" cy="1442817"/>
            </a:xfrm>
            <a:custGeom>
              <a:avLst/>
              <a:gdLst/>
              <a:ahLst/>
              <a:cxnLst/>
              <a:rect l="l" t="t" r="r" b="b"/>
              <a:pathLst>
                <a:path w="4212935" h="1442817">
                  <a:moveTo>
                    <a:pt x="0" y="0"/>
                  </a:moveTo>
                  <a:lnTo>
                    <a:pt x="4212935" y="0"/>
                  </a:lnTo>
                  <a:lnTo>
                    <a:pt x="4212935" y="1442817"/>
                  </a:lnTo>
                  <a:lnTo>
                    <a:pt x="0" y="1442817"/>
                  </a:lnTo>
                  <a:close/>
                </a:path>
              </a:pathLst>
            </a:custGeom>
            <a:solidFill>
              <a:srgbClr val="000000">
                <a:alpha val="0"/>
              </a:srgbClr>
            </a:solidFill>
          </p:spPr>
          <p:txBody>
            <a:bodyPr/>
            <a:lstStyle/>
            <a:p>
              <a:endParaRPr lang="en-GB"/>
            </a:p>
          </p:txBody>
        </p:sp>
        <p:sp>
          <p:nvSpPr>
            <p:cNvPr id="4" name="TextBox 4"/>
            <p:cNvSpPr txBox="1"/>
            <p:nvPr/>
          </p:nvSpPr>
          <p:spPr>
            <a:xfrm>
              <a:off x="0" y="-527302"/>
              <a:ext cx="4182039" cy="984250"/>
            </a:xfrm>
            <a:prstGeom prst="rect">
              <a:avLst/>
            </a:prstGeom>
          </p:spPr>
          <p:txBody>
            <a:bodyPr lIns="0" tIns="0" rIns="0" bIns="0" rtlCol="0" anchor="ctr"/>
            <a:lstStyle/>
            <a:p>
              <a:pPr algn="just">
                <a:lnSpc>
                  <a:spcPts val="6345"/>
                </a:lnSpc>
              </a:pPr>
              <a:r>
                <a:rPr lang="en-US" sz="3799" dirty="0">
                  <a:solidFill>
                    <a:srgbClr val="000000"/>
                  </a:solidFill>
                  <a:latin typeface="Glacial Indifference"/>
                </a:rPr>
                <a:t>All the these are likely to play interacting roles in the: </a:t>
              </a:r>
            </a:p>
            <a:p>
              <a:pPr marL="820412" lvl="1" indent="-410206" algn="just">
                <a:lnSpc>
                  <a:spcPts val="6345"/>
                </a:lnSpc>
                <a:buFont typeface="Arial"/>
                <a:buChar char="•"/>
              </a:pPr>
              <a:r>
                <a:rPr lang="en-US" sz="3799" dirty="0">
                  <a:solidFill>
                    <a:srgbClr val="000000"/>
                  </a:solidFill>
                  <a:latin typeface="Glacial Indifference Bold"/>
                </a:rPr>
                <a:t>Amount we empty our pouch</a:t>
              </a:r>
            </a:p>
            <a:p>
              <a:pPr marL="820412" lvl="1" indent="-410206" algn="just">
                <a:lnSpc>
                  <a:spcPts val="6345"/>
                </a:lnSpc>
                <a:buFont typeface="Arial"/>
                <a:buChar char="•"/>
              </a:pPr>
              <a:r>
                <a:rPr lang="en-US" sz="3799" dirty="0">
                  <a:solidFill>
                    <a:srgbClr val="000000"/>
                  </a:solidFill>
                  <a:latin typeface="Glacial Indifference Bold"/>
                </a:rPr>
                <a:t>Consistency</a:t>
              </a:r>
              <a:r>
                <a:rPr lang="en-US" sz="3799" dirty="0">
                  <a:solidFill>
                    <a:srgbClr val="000000"/>
                  </a:solidFill>
                  <a:latin typeface="Glacial Indifference"/>
                </a:rPr>
                <a:t> of our stools</a:t>
              </a:r>
            </a:p>
            <a:p>
              <a:pPr marL="820412" lvl="1" indent="-410206" algn="just">
                <a:lnSpc>
                  <a:spcPts val="6345"/>
                </a:lnSpc>
                <a:buFont typeface="Arial"/>
                <a:buChar char="•"/>
              </a:pPr>
              <a:r>
                <a:rPr lang="en-US" sz="3799" dirty="0">
                  <a:solidFill>
                    <a:srgbClr val="000000"/>
                  </a:solidFill>
                  <a:latin typeface="Glacial Indifference Bold"/>
                </a:rPr>
                <a:t>Pouch function / health</a:t>
              </a:r>
            </a:p>
          </p:txBody>
        </p:sp>
      </p:grpSp>
      <p:grpSp>
        <p:nvGrpSpPr>
          <p:cNvPr id="5" name="Group 5"/>
          <p:cNvGrpSpPr/>
          <p:nvPr/>
        </p:nvGrpSpPr>
        <p:grpSpPr>
          <a:xfrm>
            <a:off x="1028700" y="1028700"/>
            <a:ext cx="1174659" cy="1198098"/>
            <a:chOff x="0" y="0"/>
            <a:chExt cx="812800" cy="829019"/>
          </a:xfrm>
        </p:grpSpPr>
        <p:sp>
          <p:nvSpPr>
            <p:cNvPr id="6" name="Freeform 6"/>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sp>
        <p:nvSpPr>
          <p:cNvPr id="8" name="Freeform 8"/>
          <p:cNvSpPr/>
          <p:nvPr/>
        </p:nvSpPr>
        <p:spPr>
          <a:xfrm>
            <a:off x="12774134" y="3168294"/>
            <a:ext cx="3901472" cy="3901472"/>
          </a:xfrm>
          <a:custGeom>
            <a:avLst/>
            <a:gdLst/>
            <a:ahLst/>
            <a:cxnLst/>
            <a:rect l="l" t="t" r="r" b="b"/>
            <a:pathLst>
              <a:path w="3901472" h="3901472">
                <a:moveTo>
                  <a:pt x="0" y="0"/>
                </a:moveTo>
                <a:lnTo>
                  <a:pt x="3901472" y="0"/>
                </a:lnTo>
                <a:lnTo>
                  <a:pt x="3901472" y="3901472"/>
                </a:lnTo>
                <a:lnTo>
                  <a:pt x="0" y="3901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TextBox 9"/>
          <p:cNvSpPr txBox="1"/>
          <p:nvPr/>
        </p:nvSpPr>
        <p:spPr>
          <a:xfrm>
            <a:off x="2483174" y="1237224"/>
            <a:ext cx="14541513" cy="771525"/>
          </a:xfrm>
          <a:prstGeom prst="rect">
            <a:avLst/>
          </a:prstGeom>
        </p:spPr>
        <p:txBody>
          <a:bodyPr lIns="0" tIns="0" rIns="0" bIns="0" rtlCol="0" anchor="t">
            <a:spAutoFit/>
          </a:bodyPr>
          <a:lstStyle/>
          <a:p>
            <a:pPr marL="0" lvl="0" indent="0">
              <a:lnSpc>
                <a:spcPts val="6000"/>
              </a:lnSpc>
            </a:pPr>
            <a:r>
              <a:rPr lang="en-US" sz="5000">
                <a:solidFill>
                  <a:srgbClr val="1E3950"/>
                </a:solidFill>
                <a:latin typeface="Glacial Indifference"/>
              </a:rPr>
              <a:t>On-going diet - Supporting pouch health &amp; function </a:t>
            </a:r>
          </a:p>
        </p:txBody>
      </p:sp>
      <p:sp>
        <p:nvSpPr>
          <p:cNvPr id="10" name="TextBox 10"/>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grpSp>
        <p:nvGrpSpPr>
          <p:cNvPr id="11" name="Group 2">
            <a:extLst>
              <a:ext uri="{FF2B5EF4-FFF2-40B4-BE49-F238E27FC236}">
                <a16:creationId xmlns:a16="http://schemas.microsoft.com/office/drawing/2014/main" id="{E8C87BA4-C8BC-AFD3-03F4-C7C93CAE1F79}"/>
              </a:ext>
            </a:extLst>
          </p:cNvPr>
          <p:cNvGrpSpPr/>
          <p:nvPr/>
        </p:nvGrpSpPr>
        <p:grpSpPr>
          <a:xfrm>
            <a:off x="1348945" y="6240197"/>
            <a:ext cx="17140727" cy="5874164"/>
            <a:chOff x="-301495" y="-104288"/>
            <a:chExt cx="4514430" cy="1547105"/>
          </a:xfrm>
        </p:grpSpPr>
        <p:sp>
          <p:nvSpPr>
            <p:cNvPr id="12" name="Freeform 3">
              <a:extLst>
                <a:ext uri="{FF2B5EF4-FFF2-40B4-BE49-F238E27FC236}">
                  <a16:creationId xmlns:a16="http://schemas.microsoft.com/office/drawing/2014/main" id="{E3961176-2DBE-2C23-6B8B-957AF13A61A4}"/>
                </a:ext>
              </a:extLst>
            </p:cNvPr>
            <p:cNvSpPr/>
            <p:nvPr/>
          </p:nvSpPr>
          <p:spPr>
            <a:xfrm>
              <a:off x="0" y="0"/>
              <a:ext cx="4212935" cy="1442817"/>
            </a:xfrm>
            <a:custGeom>
              <a:avLst/>
              <a:gdLst/>
              <a:ahLst/>
              <a:cxnLst/>
              <a:rect l="l" t="t" r="r" b="b"/>
              <a:pathLst>
                <a:path w="4212935" h="1442817">
                  <a:moveTo>
                    <a:pt x="0" y="0"/>
                  </a:moveTo>
                  <a:lnTo>
                    <a:pt x="4212935" y="0"/>
                  </a:lnTo>
                  <a:lnTo>
                    <a:pt x="4212935" y="1442817"/>
                  </a:lnTo>
                  <a:lnTo>
                    <a:pt x="0" y="1442817"/>
                  </a:lnTo>
                  <a:close/>
                </a:path>
              </a:pathLst>
            </a:custGeom>
            <a:solidFill>
              <a:srgbClr val="000000">
                <a:alpha val="0"/>
              </a:srgbClr>
            </a:solidFill>
          </p:spPr>
          <p:txBody>
            <a:bodyPr/>
            <a:lstStyle/>
            <a:p>
              <a:endParaRPr lang="en-GB"/>
            </a:p>
          </p:txBody>
        </p:sp>
        <p:sp>
          <p:nvSpPr>
            <p:cNvPr id="13" name="TextBox 4">
              <a:extLst>
                <a:ext uri="{FF2B5EF4-FFF2-40B4-BE49-F238E27FC236}">
                  <a16:creationId xmlns:a16="http://schemas.microsoft.com/office/drawing/2014/main" id="{E6A714EB-778F-198C-7EE7-B4166C3791D8}"/>
                </a:ext>
              </a:extLst>
            </p:cNvPr>
            <p:cNvSpPr txBox="1"/>
            <p:nvPr/>
          </p:nvSpPr>
          <p:spPr>
            <a:xfrm>
              <a:off x="-301495" y="-104288"/>
              <a:ext cx="4182039" cy="984250"/>
            </a:xfrm>
            <a:prstGeom prst="rect">
              <a:avLst/>
            </a:prstGeom>
          </p:spPr>
          <p:txBody>
            <a:bodyPr lIns="0" tIns="0" rIns="0" bIns="0" rtlCol="0" anchor="ctr"/>
            <a:lstStyle/>
            <a:p>
              <a:pPr algn="just">
                <a:lnSpc>
                  <a:spcPts val="4559"/>
                </a:lnSpc>
              </a:pPr>
              <a:r>
                <a:rPr lang="en-US" sz="3799" dirty="0">
                  <a:solidFill>
                    <a:srgbClr val="000000"/>
                  </a:solidFill>
                  <a:latin typeface="Glacial Indifference Bold"/>
                </a:rPr>
                <a:t>Managing bowel symptoms: </a:t>
              </a:r>
              <a:r>
                <a:rPr lang="en-US" sz="3799" dirty="0">
                  <a:solidFill>
                    <a:srgbClr val="000000"/>
                  </a:solidFill>
                  <a:latin typeface="Glacial Indifference"/>
                </a:rPr>
                <a:t>Diet can help manage consistency of bowel movements, bloating, gas, pain, </a:t>
              </a:r>
              <a:r>
                <a:rPr lang="en-US" sz="3799" dirty="0" err="1">
                  <a:solidFill>
                    <a:srgbClr val="000000"/>
                  </a:solidFill>
                  <a:latin typeface="Glacial Indifference"/>
                </a:rPr>
                <a:t>diarrhoea</a:t>
              </a:r>
              <a:r>
                <a:rPr lang="en-US" sz="3799" dirty="0">
                  <a:solidFill>
                    <a:srgbClr val="000000"/>
                  </a:solidFill>
                  <a:latin typeface="Glacial Indifference"/>
                </a:rPr>
                <a:t> and constipation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447800" y="4394921"/>
            <a:ext cx="15995988" cy="5896020"/>
            <a:chOff x="0" y="-9525"/>
            <a:chExt cx="4212935" cy="1552861"/>
          </a:xfrm>
        </p:grpSpPr>
        <p:sp>
          <p:nvSpPr>
            <p:cNvPr id="3" name="Freeform 3"/>
            <p:cNvSpPr/>
            <p:nvPr/>
          </p:nvSpPr>
          <p:spPr>
            <a:xfrm>
              <a:off x="0" y="0"/>
              <a:ext cx="4212935" cy="1543336"/>
            </a:xfrm>
            <a:custGeom>
              <a:avLst/>
              <a:gdLst/>
              <a:ahLst/>
              <a:cxnLst/>
              <a:rect l="l" t="t" r="r" b="b"/>
              <a:pathLst>
                <a:path w="4212935" h="1543336">
                  <a:moveTo>
                    <a:pt x="0" y="0"/>
                  </a:moveTo>
                  <a:lnTo>
                    <a:pt x="4212935" y="0"/>
                  </a:lnTo>
                  <a:lnTo>
                    <a:pt x="4212935" y="1543336"/>
                  </a:lnTo>
                  <a:lnTo>
                    <a:pt x="0" y="1543336"/>
                  </a:lnTo>
                  <a:close/>
                </a:path>
              </a:pathLst>
            </a:custGeom>
            <a:solidFill>
              <a:srgbClr val="000000">
                <a:alpha val="0"/>
              </a:srgbClr>
            </a:solidFill>
          </p:spPr>
          <p:txBody>
            <a:bodyPr/>
            <a:lstStyle/>
            <a:p>
              <a:endParaRPr lang="en-GB"/>
            </a:p>
          </p:txBody>
        </p:sp>
        <p:sp>
          <p:nvSpPr>
            <p:cNvPr id="4" name="TextBox 4"/>
            <p:cNvSpPr txBox="1"/>
            <p:nvPr/>
          </p:nvSpPr>
          <p:spPr>
            <a:xfrm>
              <a:off x="0" y="-9525"/>
              <a:ext cx="4023862" cy="822325"/>
            </a:xfrm>
            <a:prstGeom prst="rect">
              <a:avLst/>
            </a:prstGeom>
          </p:spPr>
          <p:txBody>
            <a:bodyPr lIns="0" tIns="0" rIns="0" bIns="0" rtlCol="0" anchor="ctr"/>
            <a:lstStyle/>
            <a:p>
              <a:pPr algn="just">
                <a:lnSpc>
                  <a:spcPts val="5039"/>
                </a:lnSpc>
              </a:pPr>
              <a:r>
                <a:rPr lang="en-US" sz="4199" dirty="0">
                  <a:solidFill>
                    <a:srgbClr val="000000"/>
                  </a:solidFill>
                  <a:latin typeface="Glacial Indifference"/>
                </a:rPr>
                <a:t>Research has shown that the Mediterranean Diet and fruit consumption with a J Pouch is associated with:</a:t>
              </a:r>
            </a:p>
            <a:p>
              <a:pPr algn="just">
                <a:lnSpc>
                  <a:spcPts val="5039"/>
                </a:lnSpc>
              </a:pPr>
              <a:endParaRPr lang="en-US" sz="4199" dirty="0">
                <a:solidFill>
                  <a:srgbClr val="000000"/>
                </a:solidFill>
                <a:latin typeface="Glacial Indifference"/>
              </a:endParaRPr>
            </a:p>
            <a:p>
              <a:pPr marL="906770" lvl="1" indent="-453385" algn="just">
                <a:lnSpc>
                  <a:spcPts val="5039"/>
                </a:lnSpc>
                <a:buFont typeface="Arial"/>
                <a:buChar char="•"/>
              </a:pPr>
              <a:r>
                <a:rPr lang="en-US" sz="4199" dirty="0">
                  <a:solidFill>
                    <a:srgbClr val="000000"/>
                  </a:solidFill>
                  <a:latin typeface="Glacial Indifference Bold"/>
                </a:rPr>
                <a:t>Decreased calprotectin levels </a:t>
              </a:r>
            </a:p>
            <a:p>
              <a:pPr marL="906770" lvl="1" indent="-453385" algn="just">
                <a:lnSpc>
                  <a:spcPts val="5039"/>
                </a:lnSpc>
                <a:buFont typeface="Arial"/>
                <a:buChar char="•"/>
              </a:pPr>
              <a:r>
                <a:rPr lang="en-US" sz="4199" dirty="0">
                  <a:solidFill>
                    <a:srgbClr val="000000"/>
                  </a:solidFill>
                  <a:latin typeface="Glacial Indifference Bold"/>
                </a:rPr>
                <a:t>Lower rates of </a:t>
              </a:r>
              <a:r>
                <a:rPr lang="en-US" sz="4199" dirty="0" err="1">
                  <a:solidFill>
                    <a:srgbClr val="000000"/>
                  </a:solidFill>
                  <a:latin typeface="Glacial Indifference Bold"/>
                </a:rPr>
                <a:t>pouchitis</a:t>
              </a:r>
              <a:endParaRPr lang="en-US" sz="4199" dirty="0">
                <a:solidFill>
                  <a:srgbClr val="000000"/>
                </a:solidFill>
                <a:latin typeface="Glacial Indifference Bold"/>
              </a:endParaRPr>
            </a:p>
            <a:p>
              <a:pPr marL="906770" lvl="1" indent="-453385" algn="just">
                <a:lnSpc>
                  <a:spcPts val="5039"/>
                </a:lnSpc>
                <a:buFont typeface="Arial"/>
                <a:buChar char="•"/>
              </a:pPr>
              <a:r>
                <a:rPr lang="en-US" sz="4199" dirty="0">
                  <a:solidFill>
                    <a:srgbClr val="000000"/>
                  </a:solidFill>
                  <a:latin typeface="Glacial Indifference Bold"/>
                </a:rPr>
                <a:t>Better pouch microbial diversity</a:t>
              </a:r>
            </a:p>
            <a:p>
              <a:pPr algn="just">
                <a:lnSpc>
                  <a:spcPts val="5039"/>
                </a:lnSpc>
              </a:pPr>
              <a:endParaRPr lang="en-US" sz="4199" dirty="0">
                <a:solidFill>
                  <a:srgbClr val="000000"/>
                </a:solidFill>
                <a:latin typeface="Glacial Indifference Bold"/>
              </a:endParaRPr>
            </a:p>
            <a:p>
              <a:pPr algn="just">
                <a:lnSpc>
                  <a:spcPts val="5039"/>
                </a:lnSpc>
              </a:pPr>
              <a:r>
                <a:rPr lang="en-US" sz="4199" dirty="0">
                  <a:solidFill>
                    <a:srgbClr val="000000"/>
                  </a:solidFill>
                  <a:latin typeface="Glacial Indifference"/>
                </a:rPr>
                <a:t>This is possibly due to the </a:t>
              </a:r>
              <a:r>
                <a:rPr lang="en-US" sz="4199" dirty="0" err="1">
                  <a:solidFill>
                    <a:srgbClr val="000000"/>
                  </a:solidFill>
                  <a:latin typeface="Glacial Indifference"/>
                </a:rPr>
                <a:t>fibre</a:t>
              </a:r>
              <a:r>
                <a:rPr lang="en-US" sz="4199" dirty="0">
                  <a:solidFill>
                    <a:srgbClr val="000000"/>
                  </a:solidFill>
                  <a:latin typeface="Glacial Indifference"/>
                </a:rPr>
                <a:t> and antioxidant content.</a:t>
              </a:r>
            </a:p>
            <a:p>
              <a:pPr algn="just">
                <a:lnSpc>
                  <a:spcPts val="5039"/>
                </a:lnSpc>
              </a:pPr>
              <a:endParaRPr lang="en-US" sz="4199" dirty="0">
                <a:solidFill>
                  <a:srgbClr val="000000"/>
                </a:solidFill>
                <a:latin typeface="Glacial Indifference"/>
              </a:endParaRPr>
            </a:p>
          </p:txBody>
        </p:sp>
      </p:grpSp>
      <p:grpSp>
        <p:nvGrpSpPr>
          <p:cNvPr id="5" name="Group 5"/>
          <p:cNvGrpSpPr/>
          <p:nvPr/>
        </p:nvGrpSpPr>
        <p:grpSpPr>
          <a:xfrm>
            <a:off x="1028700" y="1028700"/>
            <a:ext cx="1174659" cy="1198098"/>
            <a:chOff x="0" y="0"/>
            <a:chExt cx="812800" cy="829019"/>
          </a:xfrm>
        </p:grpSpPr>
        <p:sp>
          <p:nvSpPr>
            <p:cNvPr id="6" name="Freeform 6"/>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sp>
        <p:nvSpPr>
          <p:cNvPr id="8" name="Freeform 8"/>
          <p:cNvSpPr/>
          <p:nvPr/>
        </p:nvSpPr>
        <p:spPr>
          <a:xfrm>
            <a:off x="11672947" y="5143500"/>
            <a:ext cx="4865919" cy="1952450"/>
          </a:xfrm>
          <a:custGeom>
            <a:avLst/>
            <a:gdLst/>
            <a:ahLst/>
            <a:cxnLst/>
            <a:rect l="l" t="t" r="r" b="b"/>
            <a:pathLst>
              <a:path w="4865919" h="1952450">
                <a:moveTo>
                  <a:pt x="0" y="0"/>
                </a:moveTo>
                <a:lnTo>
                  <a:pt x="4865919" y="0"/>
                </a:lnTo>
                <a:lnTo>
                  <a:pt x="4865919" y="1952450"/>
                </a:lnTo>
                <a:lnTo>
                  <a:pt x="0" y="1952450"/>
                </a:lnTo>
                <a:lnTo>
                  <a:pt x="0" y="0"/>
                </a:lnTo>
                <a:close/>
              </a:path>
            </a:pathLst>
          </a:custGeom>
          <a:blipFill>
            <a:blip r:embed="rId3"/>
            <a:stretch>
              <a:fillRect/>
            </a:stretch>
          </a:blipFill>
        </p:spPr>
        <p:txBody>
          <a:bodyPr/>
          <a:lstStyle/>
          <a:p>
            <a:endParaRPr lang="en-GB"/>
          </a:p>
        </p:txBody>
      </p:sp>
      <p:sp>
        <p:nvSpPr>
          <p:cNvPr id="9" name="TextBox 9"/>
          <p:cNvSpPr txBox="1"/>
          <p:nvPr/>
        </p:nvSpPr>
        <p:spPr>
          <a:xfrm>
            <a:off x="2483174" y="1118162"/>
            <a:ext cx="14541513" cy="1009650"/>
          </a:xfrm>
          <a:prstGeom prst="rect">
            <a:avLst/>
          </a:prstGeom>
        </p:spPr>
        <p:txBody>
          <a:bodyPr lIns="0" tIns="0" rIns="0" bIns="0" rtlCol="0" anchor="t">
            <a:spAutoFit/>
          </a:bodyPr>
          <a:lstStyle/>
          <a:p>
            <a:pPr marL="0" lvl="0" indent="0">
              <a:lnSpc>
                <a:spcPts val="7920"/>
              </a:lnSpc>
            </a:pPr>
            <a:r>
              <a:rPr lang="en-US" sz="6600">
                <a:solidFill>
                  <a:srgbClr val="1E3950"/>
                </a:solidFill>
                <a:latin typeface="Glacial Indifference"/>
              </a:rPr>
              <a:t>On-going diet - The Mediterranean Diet</a:t>
            </a:r>
          </a:p>
        </p:txBody>
      </p:sp>
      <p:sp>
        <p:nvSpPr>
          <p:cNvPr id="10" name="TextBox 10"/>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685800" y="4533900"/>
            <a:ext cx="7784443" cy="7520867"/>
            <a:chOff x="0" y="0"/>
            <a:chExt cx="2050224" cy="1980804"/>
          </a:xfrm>
        </p:grpSpPr>
        <p:sp>
          <p:nvSpPr>
            <p:cNvPr id="3" name="Freeform 3"/>
            <p:cNvSpPr/>
            <p:nvPr/>
          </p:nvSpPr>
          <p:spPr>
            <a:xfrm>
              <a:off x="0" y="0"/>
              <a:ext cx="1501028" cy="1980804"/>
            </a:xfrm>
            <a:custGeom>
              <a:avLst/>
              <a:gdLst/>
              <a:ahLst/>
              <a:cxnLst/>
              <a:rect l="l" t="t" r="r" b="b"/>
              <a:pathLst>
                <a:path w="1501028" h="1980804">
                  <a:moveTo>
                    <a:pt x="0" y="0"/>
                  </a:moveTo>
                  <a:lnTo>
                    <a:pt x="1501028" y="0"/>
                  </a:lnTo>
                  <a:lnTo>
                    <a:pt x="1501028" y="1980804"/>
                  </a:lnTo>
                  <a:lnTo>
                    <a:pt x="0" y="1980804"/>
                  </a:lnTo>
                  <a:close/>
                </a:path>
              </a:pathLst>
            </a:custGeom>
            <a:solidFill>
              <a:srgbClr val="000000">
                <a:alpha val="0"/>
              </a:srgbClr>
            </a:solidFill>
          </p:spPr>
          <p:txBody>
            <a:bodyPr/>
            <a:lstStyle/>
            <a:p>
              <a:endParaRPr lang="en-GB"/>
            </a:p>
          </p:txBody>
        </p:sp>
        <p:sp>
          <p:nvSpPr>
            <p:cNvPr id="4" name="TextBox 4"/>
            <p:cNvSpPr txBox="1"/>
            <p:nvPr/>
          </p:nvSpPr>
          <p:spPr>
            <a:xfrm>
              <a:off x="0" y="0"/>
              <a:ext cx="2050224" cy="812800"/>
            </a:xfrm>
            <a:prstGeom prst="rect">
              <a:avLst/>
            </a:prstGeom>
          </p:spPr>
          <p:txBody>
            <a:bodyPr lIns="0" tIns="0" rIns="0" bIns="0" rtlCol="0" anchor="ctr"/>
            <a:lstStyle/>
            <a:p>
              <a:pPr algn="ctr">
                <a:lnSpc>
                  <a:spcPts val="3959"/>
                </a:lnSpc>
              </a:pPr>
              <a:r>
                <a:rPr lang="en-US" sz="3299" dirty="0">
                  <a:solidFill>
                    <a:srgbClr val="000000"/>
                  </a:solidFill>
                  <a:latin typeface="Glacial Indifference"/>
                </a:rPr>
                <a:t>A Mediterranean dietary pattern encourages the consumption of: </a:t>
              </a:r>
            </a:p>
            <a:p>
              <a:pPr algn="ctr">
                <a:lnSpc>
                  <a:spcPts val="3959"/>
                </a:lnSpc>
              </a:pPr>
              <a:endParaRPr lang="en-US" sz="3299" dirty="0">
                <a:solidFill>
                  <a:srgbClr val="000000"/>
                </a:solidFill>
                <a:latin typeface="Glacial Indifference"/>
              </a:endParaRPr>
            </a:p>
            <a:p>
              <a:pPr algn="ctr">
                <a:lnSpc>
                  <a:spcPts val="3959"/>
                </a:lnSpc>
              </a:pPr>
              <a:r>
                <a:rPr lang="en-US" sz="3299" dirty="0">
                  <a:solidFill>
                    <a:srgbClr val="000000"/>
                  </a:solidFill>
                  <a:latin typeface="Glacial Indifference Bold"/>
                </a:rPr>
                <a:t>Vegetables</a:t>
              </a:r>
            </a:p>
            <a:p>
              <a:pPr algn="ctr">
                <a:lnSpc>
                  <a:spcPts val="3959"/>
                </a:lnSpc>
              </a:pPr>
              <a:r>
                <a:rPr lang="en-US" sz="3299" dirty="0">
                  <a:solidFill>
                    <a:srgbClr val="000000"/>
                  </a:solidFill>
                  <a:latin typeface="Glacial Indifference Bold"/>
                </a:rPr>
                <a:t>Fruits</a:t>
              </a:r>
            </a:p>
            <a:p>
              <a:pPr algn="ctr">
                <a:lnSpc>
                  <a:spcPts val="3959"/>
                </a:lnSpc>
              </a:pPr>
              <a:r>
                <a:rPr lang="en-US" sz="3299" dirty="0">
                  <a:solidFill>
                    <a:srgbClr val="000000"/>
                  </a:solidFill>
                  <a:latin typeface="Glacial Indifference Bold"/>
                </a:rPr>
                <a:t>Whole grains</a:t>
              </a:r>
            </a:p>
            <a:p>
              <a:pPr algn="ctr">
                <a:lnSpc>
                  <a:spcPts val="3959"/>
                </a:lnSpc>
              </a:pPr>
              <a:r>
                <a:rPr lang="en-US" sz="3299" dirty="0">
                  <a:solidFill>
                    <a:srgbClr val="000000"/>
                  </a:solidFill>
                  <a:latin typeface="Glacial Indifference Bold"/>
                </a:rPr>
                <a:t>Nuts</a:t>
              </a:r>
            </a:p>
            <a:p>
              <a:pPr algn="ctr">
                <a:lnSpc>
                  <a:spcPts val="3959"/>
                </a:lnSpc>
              </a:pPr>
              <a:r>
                <a:rPr lang="en-US" sz="3299" dirty="0">
                  <a:solidFill>
                    <a:srgbClr val="000000"/>
                  </a:solidFill>
                  <a:latin typeface="Glacial Indifference Bold"/>
                </a:rPr>
                <a:t>Legumes</a:t>
              </a:r>
            </a:p>
            <a:p>
              <a:pPr algn="ctr">
                <a:lnSpc>
                  <a:spcPts val="3959"/>
                </a:lnSpc>
              </a:pPr>
              <a:r>
                <a:rPr lang="en-US" sz="3299" dirty="0">
                  <a:solidFill>
                    <a:srgbClr val="000000"/>
                  </a:solidFill>
                  <a:latin typeface="Glacial Indifference Bold"/>
                </a:rPr>
                <a:t>Olive oil</a:t>
              </a:r>
              <a:r>
                <a:rPr lang="en-US" sz="3299" dirty="0">
                  <a:solidFill>
                    <a:srgbClr val="000000"/>
                  </a:solidFill>
                  <a:latin typeface="Glacial Indifference"/>
                </a:rPr>
                <a:t> </a:t>
              </a:r>
            </a:p>
            <a:p>
              <a:pPr algn="ctr">
                <a:lnSpc>
                  <a:spcPts val="3959"/>
                </a:lnSpc>
              </a:pPr>
              <a:endParaRPr lang="en-US" sz="3299" dirty="0">
                <a:solidFill>
                  <a:srgbClr val="000000"/>
                </a:solidFill>
                <a:latin typeface="Glacial Indifference"/>
              </a:endParaRPr>
            </a:p>
            <a:p>
              <a:pPr algn="ctr">
                <a:lnSpc>
                  <a:spcPts val="3959"/>
                </a:lnSpc>
              </a:pPr>
              <a:r>
                <a:rPr lang="en-US" sz="3299" dirty="0">
                  <a:solidFill>
                    <a:srgbClr val="000000"/>
                  </a:solidFill>
                  <a:latin typeface="Glacial Indifference"/>
                </a:rPr>
                <a:t>All which contribute to the overall intake of valuable micronutrients.</a:t>
              </a:r>
            </a:p>
            <a:p>
              <a:pPr algn="ctr">
                <a:lnSpc>
                  <a:spcPts val="3959"/>
                </a:lnSpc>
              </a:pPr>
              <a:endParaRPr lang="en-US" sz="3299" dirty="0">
                <a:solidFill>
                  <a:srgbClr val="000000"/>
                </a:solidFill>
                <a:latin typeface="Glacial Indifference"/>
              </a:endParaRPr>
            </a:p>
          </p:txBody>
        </p:sp>
      </p:grpSp>
      <p:grpSp>
        <p:nvGrpSpPr>
          <p:cNvPr id="5" name="Group 5"/>
          <p:cNvGrpSpPr/>
          <p:nvPr/>
        </p:nvGrpSpPr>
        <p:grpSpPr>
          <a:xfrm>
            <a:off x="1028700" y="1028700"/>
            <a:ext cx="1174659" cy="1198098"/>
            <a:chOff x="0" y="0"/>
            <a:chExt cx="812800" cy="829019"/>
          </a:xfrm>
        </p:grpSpPr>
        <p:sp>
          <p:nvSpPr>
            <p:cNvPr id="6" name="Freeform 6"/>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sp>
        <p:nvSpPr>
          <p:cNvPr id="8" name="Freeform 8"/>
          <p:cNvSpPr/>
          <p:nvPr/>
        </p:nvSpPr>
        <p:spPr>
          <a:xfrm>
            <a:off x="8823373" y="2226798"/>
            <a:ext cx="7635203" cy="7865641"/>
          </a:xfrm>
          <a:custGeom>
            <a:avLst/>
            <a:gdLst/>
            <a:ahLst/>
            <a:cxnLst/>
            <a:rect l="l" t="t" r="r" b="b"/>
            <a:pathLst>
              <a:path w="7635203" h="7865641">
                <a:moveTo>
                  <a:pt x="0" y="0"/>
                </a:moveTo>
                <a:lnTo>
                  <a:pt x="7635203" y="0"/>
                </a:lnTo>
                <a:lnTo>
                  <a:pt x="7635203" y="7865642"/>
                </a:lnTo>
                <a:lnTo>
                  <a:pt x="0" y="7865642"/>
                </a:lnTo>
                <a:lnTo>
                  <a:pt x="0" y="0"/>
                </a:lnTo>
                <a:close/>
              </a:path>
            </a:pathLst>
          </a:custGeom>
          <a:blipFill>
            <a:blip r:embed="rId3"/>
            <a:stretch>
              <a:fillRect/>
            </a:stretch>
          </a:blipFill>
        </p:spPr>
        <p:txBody>
          <a:bodyPr/>
          <a:lstStyle/>
          <a:p>
            <a:endParaRPr lang="en-GB"/>
          </a:p>
        </p:txBody>
      </p:sp>
      <p:sp>
        <p:nvSpPr>
          <p:cNvPr id="9" name="TextBox 9"/>
          <p:cNvSpPr txBox="1"/>
          <p:nvPr/>
        </p:nvSpPr>
        <p:spPr>
          <a:xfrm>
            <a:off x="2483174" y="1118162"/>
            <a:ext cx="14541513" cy="1009650"/>
          </a:xfrm>
          <a:prstGeom prst="rect">
            <a:avLst/>
          </a:prstGeom>
        </p:spPr>
        <p:txBody>
          <a:bodyPr lIns="0" tIns="0" rIns="0" bIns="0" rtlCol="0" anchor="t">
            <a:spAutoFit/>
          </a:bodyPr>
          <a:lstStyle/>
          <a:p>
            <a:pPr marL="0" lvl="0" indent="0">
              <a:lnSpc>
                <a:spcPts val="7920"/>
              </a:lnSpc>
            </a:pPr>
            <a:r>
              <a:rPr lang="en-US" sz="6600">
                <a:solidFill>
                  <a:srgbClr val="1E3950"/>
                </a:solidFill>
                <a:latin typeface="Glacial Indifference"/>
              </a:rPr>
              <a:t>On-going diet - The Mediterranean Diet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sp>
        <p:nvSpPr>
          <p:cNvPr id="4" name="TextBox 4"/>
          <p:cNvSpPr txBox="1"/>
          <p:nvPr/>
        </p:nvSpPr>
        <p:spPr>
          <a:xfrm>
            <a:off x="1371600" y="2193953"/>
            <a:ext cx="16203650" cy="3122266"/>
          </a:xfrm>
          <a:prstGeom prst="rect">
            <a:avLst/>
          </a:prstGeom>
        </p:spPr>
        <p:txBody>
          <a:bodyPr lIns="0" tIns="0" rIns="0" bIns="0" rtlCol="0" anchor="ctr"/>
          <a:lstStyle/>
          <a:p>
            <a:pPr algn="just">
              <a:lnSpc>
                <a:spcPts val="3719"/>
              </a:lnSpc>
            </a:pPr>
            <a:r>
              <a:rPr lang="en-US" sz="3099" dirty="0">
                <a:solidFill>
                  <a:srgbClr val="000000"/>
                </a:solidFill>
                <a:latin typeface="Glacial Indifference Bold"/>
              </a:rPr>
              <a:t>Adapting the Mediterranean diet for a J pouch:</a:t>
            </a:r>
          </a:p>
          <a:p>
            <a:pPr algn="just">
              <a:lnSpc>
                <a:spcPts val="3719"/>
              </a:lnSpc>
            </a:pPr>
            <a:endParaRPr lang="en-US" sz="3099" dirty="0">
              <a:solidFill>
                <a:srgbClr val="000000"/>
              </a:solidFill>
              <a:latin typeface="Glacial Indifference Bold"/>
            </a:endParaRPr>
          </a:p>
          <a:p>
            <a:pPr marL="669286" lvl="1" indent="-334643">
              <a:lnSpc>
                <a:spcPts val="3719"/>
              </a:lnSpc>
              <a:buFont typeface="Arial"/>
              <a:buChar char="•"/>
            </a:pPr>
            <a:r>
              <a:rPr lang="en-US" sz="3099" dirty="0">
                <a:solidFill>
                  <a:srgbClr val="000000"/>
                </a:solidFill>
                <a:latin typeface="Glacial Indifference Bold"/>
              </a:rPr>
              <a:t>Increase fruit, vegetables and grains slowly</a:t>
            </a:r>
            <a:r>
              <a:rPr lang="en-US" sz="3099" dirty="0">
                <a:solidFill>
                  <a:srgbClr val="000000"/>
                </a:solidFill>
                <a:latin typeface="Glacial Indifference"/>
              </a:rPr>
              <a:t> – e.g. 1 portion every 2-3 days</a:t>
            </a:r>
          </a:p>
        </p:txBody>
      </p:sp>
      <p:grpSp>
        <p:nvGrpSpPr>
          <p:cNvPr id="5" name="Group 5"/>
          <p:cNvGrpSpPr/>
          <p:nvPr/>
        </p:nvGrpSpPr>
        <p:grpSpPr>
          <a:xfrm>
            <a:off x="1028700" y="1028700"/>
            <a:ext cx="1174659" cy="1198098"/>
            <a:chOff x="0" y="0"/>
            <a:chExt cx="812800" cy="829019"/>
          </a:xfrm>
        </p:grpSpPr>
        <p:sp>
          <p:nvSpPr>
            <p:cNvPr id="6" name="Freeform 6"/>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sp>
        <p:nvSpPr>
          <p:cNvPr id="8" name="TextBox 8"/>
          <p:cNvSpPr txBox="1"/>
          <p:nvPr/>
        </p:nvSpPr>
        <p:spPr>
          <a:xfrm>
            <a:off x="2483174" y="1118162"/>
            <a:ext cx="14541513" cy="1009650"/>
          </a:xfrm>
          <a:prstGeom prst="rect">
            <a:avLst/>
          </a:prstGeom>
        </p:spPr>
        <p:txBody>
          <a:bodyPr lIns="0" tIns="0" rIns="0" bIns="0" rtlCol="0" anchor="t">
            <a:spAutoFit/>
          </a:bodyPr>
          <a:lstStyle/>
          <a:p>
            <a:pPr marL="0" lvl="0" indent="0">
              <a:lnSpc>
                <a:spcPts val="7920"/>
              </a:lnSpc>
            </a:pPr>
            <a:r>
              <a:rPr lang="en-US" sz="6600">
                <a:solidFill>
                  <a:srgbClr val="1E3950"/>
                </a:solidFill>
                <a:latin typeface="Glacial Indifference"/>
              </a:rPr>
              <a:t>On-going diet - The Mediterranean Diet</a:t>
            </a:r>
          </a:p>
        </p:txBody>
      </p:sp>
      <p:sp>
        <p:nvSpPr>
          <p:cNvPr id="9" name="TextBox 9"/>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
        <p:nvSpPr>
          <p:cNvPr id="10" name="Freeform 10"/>
          <p:cNvSpPr/>
          <p:nvPr/>
        </p:nvSpPr>
        <p:spPr>
          <a:xfrm>
            <a:off x="14158075" y="7939022"/>
            <a:ext cx="3993900" cy="1457774"/>
          </a:xfrm>
          <a:custGeom>
            <a:avLst/>
            <a:gdLst/>
            <a:ahLst/>
            <a:cxnLst/>
            <a:rect l="l" t="t" r="r" b="b"/>
            <a:pathLst>
              <a:path w="3993900" h="1457774">
                <a:moveTo>
                  <a:pt x="0" y="0"/>
                </a:moveTo>
                <a:lnTo>
                  <a:pt x="3993900" y="0"/>
                </a:lnTo>
                <a:lnTo>
                  <a:pt x="3993900" y="1457773"/>
                </a:lnTo>
                <a:lnTo>
                  <a:pt x="0" y="1457773"/>
                </a:lnTo>
                <a:lnTo>
                  <a:pt x="0" y="0"/>
                </a:lnTo>
                <a:close/>
              </a:path>
            </a:pathLst>
          </a:custGeom>
          <a:blipFill>
            <a:blip r:embed="rId3"/>
            <a:stretch>
              <a:fillRect/>
            </a:stretch>
          </a:blipFill>
        </p:spPr>
        <p:txBody>
          <a:bodyPr/>
          <a:lstStyle/>
          <a:p>
            <a:endParaRPr lang="en-GB"/>
          </a:p>
        </p:txBody>
      </p:sp>
      <p:sp>
        <p:nvSpPr>
          <p:cNvPr id="12" name="TextBox 11">
            <a:extLst>
              <a:ext uri="{FF2B5EF4-FFF2-40B4-BE49-F238E27FC236}">
                <a16:creationId xmlns:a16="http://schemas.microsoft.com/office/drawing/2014/main" id="{27277874-303B-FE0F-DE78-5FFCC12CA67F}"/>
              </a:ext>
            </a:extLst>
          </p:cNvPr>
          <p:cNvSpPr txBox="1"/>
          <p:nvPr/>
        </p:nvSpPr>
        <p:spPr>
          <a:xfrm>
            <a:off x="1290144" y="4975289"/>
            <a:ext cx="16203650" cy="566822"/>
          </a:xfrm>
          <a:prstGeom prst="rect">
            <a:avLst/>
          </a:prstGeom>
          <a:noFill/>
        </p:spPr>
        <p:txBody>
          <a:bodyPr wrap="square">
            <a:spAutoFit/>
          </a:bodyPr>
          <a:lstStyle/>
          <a:p>
            <a:pPr marL="669286" lvl="1" indent="-334643">
              <a:lnSpc>
                <a:spcPts val="3719"/>
              </a:lnSpc>
              <a:buFont typeface="Arial"/>
              <a:buChar char="•"/>
            </a:pPr>
            <a:r>
              <a:rPr lang="en-US" sz="3099" dirty="0">
                <a:solidFill>
                  <a:srgbClr val="000000"/>
                </a:solidFill>
                <a:latin typeface="Glacial Indifference Bold"/>
              </a:rPr>
              <a:t>Start with a small amount and work up</a:t>
            </a:r>
            <a:r>
              <a:rPr lang="en-US" sz="3099" dirty="0">
                <a:solidFill>
                  <a:srgbClr val="000000"/>
                </a:solidFill>
                <a:latin typeface="Glacial Indifference"/>
              </a:rPr>
              <a:t> – e.g. 1/3 - 2/3 - 1 whole portion</a:t>
            </a:r>
          </a:p>
        </p:txBody>
      </p:sp>
      <p:sp>
        <p:nvSpPr>
          <p:cNvPr id="14" name="TextBox 13">
            <a:extLst>
              <a:ext uri="{FF2B5EF4-FFF2-40B4-BE49-F238E27FC236}">
                <a16:creationId xmlns:a16="http://schemas.microsoft.com/office/drawing/2014/main" id="{40BE1022-9947-DCDB-7D8D-CE1C6870F622}"/>
              </a:ext>
            </a:extLst>
          </p:cNvPr>
          <p:cNvSpPr txBox="1"/>
          <p:nvPr/>
        </p:nvSpPr>
        <p:spPr>
          <a:xfrm>
            <a:off x="1290145" y="5542111"/>
            <a:ext cx="15849600" cy="1515800"/>
          </a:xfrm>
          <a:prstGeom prst="rect">
            <a:avLst/>
          </a:prstGeom>
          <a:noFill/>
        </p:spPr>
        <p:txBody>
          <a:bodyPr wrap="square">
            <a:spAutoFit/>
          </a:bodyPr>
          <a:lstStyle/>
          <a:p>
            <a:pPr>
              <a:lnSpc>
                <a:spcPts val="3719"/>
              </a:lnSpc>
            </a:pPr>
            <a:endParaRPr lang="en-US" sz="3099" dirty="0">
              <a:solidFill>
                <a:srgbClr val="000000"/>
              </a:solidFill>
              <a:latin typeface="Glacial Indifference"/>
            </a:endParaRPr>
          </a:p>
          <a:p>
            <a:pPr marL="669286" lvl="1" indent="-334643">
              <a:lnSpc>
                <a:spcPts val="3719"/>
              </a:lnSpc>
              <a:buFont typeface="Arial"/>
              <a:buChar char="•"/>
            </a:pPr>
            <a:r>
              <a:rPr lang="en-US" sz="3099" dirty="0">
                <a:solidFill>
                  <a:srgbClr val="000000"/>
                </a:solidFill>
                <a:latin typeface="Glacial Indifference Bold"/>
              </a:rPr>
              <a:t>Adapt textures initially</a:t>
            </a:r>
            <a:r>
              <a:rPr lang="en-US" sz="3099" dirty="0">
                <a:solidFill>
                  <a:srgbClr val="000000"/>
                </a:solidFill>
                <a:latin typeface="Glacial Indifference"/>
              </a:rPr>
              <a:t> – e.g. cook, remove skins, blend; whole nuts -&gt; nut butters; Smoothies and soups can be helpful ways to blend and soften textures.</a:t>
            </a:r>
          </a:p>
        </p:txBody>
      </p:sp>
      <p:sp>
        <p:nvSpPr>
          <p:cNvPr id="16" name="TextBox 15">
            <a:extLst>
              <a:ext uri="{FF2B5EF4-FFF2-40B4-BE49-F238E27FC236}">
                <a16:creationId xmlns:a16="http://schemas.microsoft.com/office/drawing/2014/main" id="{D9BFAFAF-82B9-625E-F6DE-118625EE0F92}"/>
              </a:ext>
            </a:extLst>
          </p:cNvPr>
          <p:cNvSpPr txBox="1"/>
          <p:nvPr/>
        </p:nvSpPr>
        <p:spPr>
          <a:xfrm>
            <a:off x="1290144" y="7057911"/>
            <a:ext cx="14711855" cy="1515800"/>
          </a:xfrm>
          <a:prstGeom prst="rect">
            <a:avLst/>
          </a:prstGeom>
          <a:noFill/>
        </p:spPr>
        <p:txBody>
          <a:bodyPr wrap="square">
            <a:spAutoFit/>
          </a:bodyPr>
          <a:lstStyle/>
          <a:p>
            <a:pPr>
              <a:lnSpc>
                <a:spcPts val="3719"/>
              </a:lnSpc>
            </a:pPr>
            <a:endParaRPr lang="en-US" sz="3099" dirty="0">
              <a:solidFill>
                <a:srgbClr val="000000"/>
              </a:solidFill>
              <a:latin typeface="Glacial Indifference"/>
            </a:endParaRPr>
          </a:p>
          <a:p>
            <a:pPr marL="669286" lvl="1" indent="-334643" algn="l">
              <a:lnSpc>
                <a:spcPts val="3719"/>
              </a:lnSpc>
              <a:buFont typeface="Arial"/>
              <a:buChar char="•"/>
            </a:pPr>
            <a:r>
              <a:rPr lang="en-US" sz="3099" dirty="0">
                <a:solidFill>
                  <a:srgbClr val="000000"/>
                </a:solidFill>
                <a:latin typeface="Glacial Indifference Bold"/>
              </a:rPr>
              <a:t>Focus on soluble </a:t>
            </a:r>
            <a:r>
              <a:rPr lang="en-US" sz="3099" dirty="0" err="1">
                <a:solidFill>
                  <a:srgbClr val="000000"/>
                </a:solidFill>
                <a:latin typeface="Glacial Indifference Bold"/>
              </a:rPr>
              <a:t>fibre</a:t>
            </a:r>
            <a:r>
              <a:rPr lang="en-US" sz="3099" dirty="0">
                <a:solidFill>
                  <a:srgbClr val="000000"/>
                </a:solidFill>
                <a:latin typeface="Glacial Indifference"/>
              </a:rPr>
              <a:t> containing foods to help manage pouch output  - e.g. oats, apples, pears, stone fruit, avocado, root vegetables etc.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616029" y="3785362"/>
            <a:ext cx="15528971" cy="3086098"/>
            <a:chOff x="0" y="0"/>
            <a:chExt cx="4089935" cy="812800"/>
          </a:xfrm>
        </p:grpSpPr>
        <p:sp>
          <p:nvSpPr>
            <p:cNvPr id="3" name="Freeform 3"/>
            <p:cNvSpPr/>
            <p:nvPr/>
          </p:nvSpPr>
          <p:spPr>
            <a:xfrm>
              <a:off x="0" y="0"/>
              <a:ext cx="4058248" cy="715398"/>
            </a:xfrm>
            <a:custGeom>
              <a:avLst/>
              <a:gdLst/>
              <a:ahLst/>
              <a:cxnLst/>
              <a:rect l="l" t="t" r="r" b="b"/>
              <a:pathLst>
                <a:path w="4058248" h="715398">
                  <a:moveTo>
                    <a:pt x="0" y="0"/>
                  </a:moveTo>
                  <a:lnTo>
                    <a:pt x="4058248" y="0"/>
                  </a:lnTo>
                  <a:lnTo>
                    <a:pt x="4058248" y="715398"/>
                  </a:lnTo>
                  <a:lnTo>
                    <a:pt x="0" y="715398"/>
                  </a:lnTo>
                  <a:close/>
                </a:path>
              </a:pathLst>
            </a:custGeom>
            <a:solidFill>
              <a:srgbClr val="000000">
                <a:alpha val="0"/>
              </a:srgbClr>
            </a:solidFill>
          </p:spPr>
          <p:txBody>
            <a:bodyPr/>
            <a:lstStyle/>
            <a:p>
              <a:endParaRPr lang="en-GB"/>
            </a:p>
          </p:txBody>
        </p:sp>
        <p:sp>
          <p:nvSpPr>
            <p:cNvPr id="4" name="TextBox 4"/>
            <p:cNvSpPr txBox="1"/>
            <p:nvPr/>
          </p:nvSpPr>
          <p:spPr>
            <a:xfrm>
              <a:off x="0" y="0"/>
              <a:ext cx="4089935" cy="812800"/>
            </a:xfrm>
            <a:prstGeom prst="rect">
              <a:avLst/>
            </a:prstGeom>
          </p:spPr>
          <p:txBody>
            <a:bodyPr lIns="0" tIns="0" rIns="0" bIns="0" rtlCol="0" anchor="ctr"/>
            <a:lstStyle/>
            <a:p>
              <a:pPr algn="just">
                <a:lnSpc>
                  <a:spcPts val="4199"/>
                </a:lnSpc>
              </a:pPr>
              <a:r>
                <a:rPr lang="en-US" sz="3499" dirty="0">
                  <a:solidFill>
                    <a:srgbClr val="000000"/>
                  </a:solidFill>
                  <a:latin typeface="Glacial Indifference"/>
                </a:rPr>
                <a:t>Important to remember a J pouch can take </a:t>
              </a:r>
              <a:r>
                <a:rPr lang="en-US" sz="3499" dirty="0">
                  <a:solidFill>
                    <a:srgbClr val="000000"/>
                  </a:solidFill>
                  <a:latin typeface="Glacial Indifference Bold"/>
                </a:rPr>
                <a:t>6-12 months to settle</a:t>
              </a:r>
              <a:r>
                <a:rPr lang="en-US" sz="3499" dirty="0">
                  <a:solidFill>
                    <a:srgbClr val="000000"/>
                  </a:solidFill>
                  <a:latin typeface="Glacial Indifference"/>
                </a:rPr>
                <a:t>.</a:t>
              </a:r>
            </a:p>
            <a:p>
              <a:pPr algn="just">
                <a:lnSpc>
                  <a:spcPts val="4199"/>
                </a:lnSpc>
              </a:pPr>
              <a:endParaRPr lang="en-US" sz="3499" dirty="0">
                <a:solidFill>
                  <a:srgbClr val="000000"/>
                </a:solidFill>
                <a:latin typeface="Glacial Indifference"/>
              </a:endParaRPr>
            </a:p>
            <a:p>
              <a:pPr algn="just">
                <a:lnSpc>
                  <a:spcPts val="4199"/>
                </a:lnSpc>
              </a:pPr>
              <a:r>
                <a:rPr lang="en-US" sz="3499" dirty="0">
                  <a:solidFill>
                    <a:srgbClr val="000000"/>
                  </a:solidFill>
                  <a:latin typeface="Glacial Indifference"/>
                </a:rPr>
                <a:t>Identify if you have any </a:t>
              </a:r>
              <a:r>
                <a:rPr lang="en-US" sz="3499" dirty="0">
                  <a:solidFill>
                    <a:srgbClr val="000000"/>
                  </a:solidFill>
                  <a:latin typeface="Glacial Indifference Bold"/>
                </a:rPr>
                <a:t>trigger foods or drinks </a:t>
              </a:r>
              <a:r>
                <a:rPr lang="en-US" sz="3499" dirty="0">
                  <a:solidFill>
                    <a:srgbClr val="000000"/>
                  </a:solidFill>
                  <a:latin typeface="Glacial Indifference"/>
                </a:rPr>
                <a:t>and adapt / swap accordingly.  </a:t>
              </a:r>
            </a:p>
            <a:p>
              <a:pPr algn="just">
                <a:lnSpc>
                  <a:spcPts val="4199"/>
                </a:lnSpc>
              </a:pPr>
              <a:endParaRPr lang="en-US" sz="3499" dirty="0">
                <a:solidFill>
                  <a:srgbClr val="000000"/>
                </a:solidFill>
                <a:latin typeface="Glacial Indifference"/>
              </a:endParaRPr>
            </a:p>
            <a:p>
              <a:pPr algn="just">
                <a:lnSpc>
                  <a:spcPts val="4199"/>
                </a:lnSpc>
              </a:pPr>
              <a:r>
                <a:rPr lang="en-US" sz="3499" dirty="0">
                  <a:solidFill>
                    <a:srgbClr val="000000"/>
                  </a:solidFill>
                  <a:latin typeface="Glacial Indifference"/>
                </a:rPr>
                <a:t>There are some common symptom trigger foods/drinks:</a:t>
              </a:r>
            </a:p>
          </p:txBody>
        </p:sp>
      </p:grpSp>
      <p:grpSp>
        <p:nvGrpSpPr>
          <p:cNvPr id="5" name="Group 5"/>
          <p:cNvGrpSpPr/>
          <p:nvPr/>
        </p:nvGrpSpPr>
        <p:grpSpPr>
          <a:xfrm>
            <a:off x="1028700" y="1028700"/>
            <a:ext cx="1174659" cy="1198098"/>
            <a:chOff x="0" y="0"/>
            <a:chExt cx="812800" cy="829019"/>
          </a:xfrm>
        </p:grpSpPr>
        <p:sp>
          <p:nvSpPr>
            <p:cNvPr id="6" name="Freeform 6"/>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sp>
        <p:nvSpPr>
          <p:cNvPr id="8" name="TextBox 8"/>
          <p:cNvSpPr txBox="1"/>
          <p:nvPr/>
        </p:nvSpPr>
        <p:spPr>
          <a:xfrm>
            <a:off x="2483174" y="1118162"/>
            <a:ext cx="14541513" cy="1009650"/>
          </a:xfrm>
          <a:prstGeom prst="rect">
            <a:avLst/>
          </a:prstGeom>
        </p:spPr>
        <p:txBody>
          <a:bodyPr lIns="0" tIns="0" rIns="0" bIns="0" rtlCol="0" anchor="t">
            <a:spAutoFit/>
          </a:bodyPr>
          <a:lstStyle/>
          <a:p>
            <a:pPr marL="0" lvl="0" indent="0">
              <a:lnSpc>
                <a:spcPts val="7920"/>
              </a:lnSpc>
            </a:pPr>
            <a:r>
              <a:rPr lang="en-US" sz="6600">
                <a:solidFill>
                  <a:srgbClr val="1E3950"/>
                </a:solidFill>
                <a:latin typeface="Glacial Indifference"/>
              </a:rPr>
              <a:t>On-going diet - Symptom triggers</a:t>
            </a:r>
          </a:p>
        </p:txBody>
      </p:sp>
      <p:sp>
        <p:nvSpPr>
          <p:cNvPr id="9" name="TextBox 9"/>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19389"/>
            <a:ext cx="1174659" cy="1198098"/>
            <a:chOff x="0" y="0"/>
            <a:chExt cx="812800" cy="829019"/>
          </a:xfrm>
        </p:grpSpPr>
        <p:sp>
          <p:nvSpPr>
            <p:cNvPr id="3" name="Freeform 3"/>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4" name="TextBox 4"/>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grpSp>
        <p:nvGrpSpPr>
          <p:cNvPr id="5" name="Group 5"/>
          <p:cNvGrpSpPr/>
          <p:nvPr/>
        </p:nvGrpSpPr>
        <p:grpSpPr>
          <a:xfrm rot="5400000">
            <a:off x="8584263" y="5384901"/>
            <a:ext cx="1341103" cy="152061"/>
            <a:chOff x="0" y="0"/>
            <a:chExt cx="3785870" cy="429260"/>
          </a:xfrm>
        </p:grpSpPr>
        <p:sp>
          <p:nvSpPr>
            <p:cNvPr id="6" name="Freeform 6"/>
            <p:cNvSpPr/>
            <p:nvPr/>
          </p:nvSpPr>
          <p:spPr>
            <a:xfrm>
              <a:off x="0" y="-5080"/>
              <a:ext cx="3785870" cy="434340"/>
            </a:xfrm>
            <a:custGeom>
              <a:avLst/>
              <a:gdLst/>
              <a:ahLst/>
              <a:cxnLst/>
              <a:rect l="l" t="t" r="r" b="b"/>
              <a:pathLst>
                <a:path w="3785870" h="434340">
                  <a:moveTo>
                    <a:pt x="3768090" y="187960"/>
                  </a:moveTo>
                  <a:lnTo>
                    <a:pt x="3506470" y="11430"/>
                  </a:lnTo>
                  <a:cubicBezTo>
                    <a:pt x="3488690" y="0"/>
                    <a:pt x="3465830" y="3810"/>
                    <a:pt x="3453130" y="21590"/>
                  </a:cubicBezTo>
                  <a:cubicBezTo>
                    <a:pt x="3441700" y="39370"/>
                    <a:pt x="3445510" y="62230"/>
                    <a:pt x="3463290" y="74930"/>
                  </a:cubicBezTo>
                  <a:lnTo>
                    <a:pt x="3622040" y="181610"/>
                  </a:lnTo>
                  <a:lnTo>
                    <a:pt x="0" y="181610"/>
                  </a:lnTo>
                  <a:lnTo>
                    <a:pt x="0" y="257810"/>
                  </a:lnTo>
                  <a:lnTo>
                    <a:pt x="3622040" y="257810"/>
                  </a:lnTo>
                  <a:lnTo>
                    <a:pt x="3463290" y="364490"/>
                  </a:lnTo>
                  <a:cubicBezTo>
                    <a:pt x="3445510" y="375920"/>
                    <a:pt x="3441700" y="400050"/>
                    <a:pt x="3453130" y="417830"/>
                  </a:cubicBezTo>
                  <a:cubicBezTo>
                    <a:pt x="3460750" y="429260"/>
                    <a:pt x="3472180" y="434340"/>
                    <a:pt x="3484880" y="434340"/>
                  </a:cubicBezTo>
                  <a:cubicBezTo>
                    <a:pt x="3492500" y="434340"/>
                    <a:pt x="3500120" y="431800"/>
                    <a:pt x="3506470" y="427990"/>
                  </a:cubicBezTo>
                  <a:lnTo>
                    <a:pt x="3769360" y="251460"/>
                  </a:lnTo>
                  <a:cubicBezTo>
                    <a:pt x="3779520" y="243840"/>
                    <a:pt x="3785870" y="232410"/>
                    <a:pt x="3785870" y="219710"/>
                  </a:cubicBezTo>
                  <a:cubicBezTo>
                    <a:pt x="3785870" y="207010"/>
                    <a:pt x="3779520" y="195580"/>
                    <a:pt x="3768090" y="187960"/>
                  </a:cubicBezTo>
                  <a:close/>
                </a:path>
              </a:pathLst>
            </a:custGeom>
            <a:solidFill>
              <a:srgbClr val="014035"/>
            </a:solidFill>
          </p:spPr>
          <p:txBody>
            <a:bodyPr/>
            <a:lstStyle/>
            <a:p>
              <a:endParaRPr lang="en-GB"/>
            </a:p>
          </p:txBody>
        </p:sp>
      </p:grpSp>
      <p:sp>
        <p:nvSpPr>
          <p:cNvPr id="7" name="TextBox 7"/>
          <p:cNvSpPr txBox="1"/>
          <p:nvPr/>
        </p:nvSpPr>
        <p:spPr>
          <a:xfrm>
            <a:off x="5510010" y="5152875"/>
            <a:ext cx="6657447" cy="549439"/>
          </a:xfrm>
          <a:prstGeom prst="rect">
            <a:avLst/>
          </a:prstGeom>
        </p:spPr>
        <p:txBody>
          <a:bodyPr lIns="0" tIns="0" rIns="0" bIns="0" rtlCol="0" anchor="t">
            <a:spAutoFit/>
          </a:bodyPr>
          <a:lstStyle/>
          <a:p>
            <a:pPr algn="ctr">
              <a:lnSpc>
                <a:spcPts val="4404"/>
              </a:lnSpc>
            </a:pPr>
            <a:r>
              <a:rPr lang="en-US" sz="3523">
                <a:solidFill>
                  <a:srgbClr val="014035"/>
                </a:solidFill>
                <a:latin typeface="Glacial Indifference"/>
              </a:rPr>
              <a:t>Instead      try </a:t>
            </a:r>
          </a:p>
        </p:txBody>
      </p:sp>
      <p:sp>
        <p:nvSpPr>
          <p:cNvPr id="8" name="AutoShape 8"/>
          <p:cNvSpPr/>
          <p:nvPr/>
        </p:nvSpPr>
        <p:spPr>
          <a:xfrm>
            <a:off x="514350" y="5441882"/>
            <a:ext cx="6798296" cy="0"/>
          </a:xfrm>
          <a:prstGeom prst="line">
            <a:avLst/>
          </a:prstGeom>
          <a:ln w="38100" cap="rnd">
            <a:solidFill>
              <a:srgbClr val="014035"/>
            </a:solidFill>
            <a:prstDash val="sysDot"/>
            <a:headEnd type="none" w="sm" len="sm"/>
            <a:tailEnd type="none" w="sm" len="sm"/>
          </a:ln>
        </p:spPr>
        <p:txBody>
          <a:bodyPr/>
          <a:lstStyle/>
          <a:p>
            <a:endParaRPr lang="en-GB"/>
          </a:p>
        </p:txBody>
      </p:sp>
      <p:sp>
        <p:nvSpPr>
          <p:cNvPr id="9" name="AutoShape 9"/>
          <p:cNvSpPr/>
          <p:nvPr/>
        </p:nvSpPr>
        <p:spPr>
          <a:xfrm>
            <a:off x="10477251" y="5441882"/>
            <a:ext cx="7296399" cy="0"/>
          </a:xfrm>
          <a:prstGeom prst="line">
            <a:avLst/>
          </a:prstGeom>
          <a:ln w="38100" cap="rnd">
            <a:solidFill>
              <a:srgbClr val="014035"/>
            </a:solidFill>
            <a:prstDash val="sysDot"/>
            <a:headEnd type="none" w="sm" len="sm"/>
            <a:tailEnd type="none" w="sm" len="sm"/>
          </a:ln>
        </p:spPr>
        <p:txBody>
          <a:bodyPr/>
          <a:lstStyle/>
          <a:p>
            <a:endParaRPr lang="en-GB"/>
          </a:p>
        </p:txBody>
      </p:sp>
      <p:sp>
        <p:nvSpPr>
          <p:cNvPr id="10" name="Freeform 10"/>
          <p:cNvSpPr/>
          <p:nvPr/>
        </p:nvSpPr>
        <p:spPr>
          <a:xfrm>
            <a:off x="13158993" y="1774662"/>
            <a:ext cx="3479549" cy="2319699"/>
          </a:xfrm>
          <a:custGeom>
            <a:avLst/>
            <a:gdLst/>
            <a:ahLst/>
            <a:cxnLst/>
            <a:rect l="l" t="t" r="r" b="b"/>
            <a:pathLst>
              <a:path w="3479549" h="2319699">
                <a:moveTo>
                  <a:pt x="0" y="0"/>
                </a:moveTo>
                <a:lnTo>
                  <a:pt x="3479549" y="0"/>
                </a:lnTo>
                <a:lnTo>
                  <a:pt x="3479549" y="2319700"/>
                </a:lnTo>
                <a:lnTo>
                  <a:pt x="0" y="2319700"/>
                </a:lnTo>
                <a:lnTo>
                  <a:pt x="0" y="0"/>
                </a:lnTo>
                <a:close/>
              </a:path>
            </a:pathLst>
          </a:custGeom>
          <a:blipFill>
            <a:blip r:embed="rId3"/>
            <a:stretch>
              <a:fillRect/>
            </a:stretch>
          </a:blipFill>
        </p:spPr>
        <p:txBody>
          <a:bodyPr/>
          <a:lstStyle/>
          <a:p>
            <a:endParaRPr lang="en-GB"/>
          </a:p>
        </p:txBody>
      </p:sp>
      <p:sp>
        <p:nvSpPr>
          <p:cNvPr id="11" name="Freeform 11"/>
          <p:cNvSpPr/>
          <p:nvPr/>
        </p:nvSpPr>
        <p:spPr>
          <a:xfrm>
            <a:off x="13511766" y="6437710"/>
            <a:ext cx="2855119" cy="1904007"/>
          </a:xfrm>
          <a:custGeom>
            <a:avLst/>
            <a:gdLst/>
            <a:ahLst/>
            <a:cxnLst/>
            <a:rect l="l" t="t" r="r" b="b"/>
            <a:pathLst>
              <a:path w="2855119" h="1904007">
                <a:moveTo>
                  <a:pt x="0" y="0"/>
                </a:moveTo>
                <a:lnTo>
                  <a:pt x="2855119" y="0"/>
                </a:lnTo>
                <a:lnTo>
                  <a:pt x="2855119" y="1904008"/>
                </a:lnTo>
                <a:lnTo>
                  <a:pt x="0" y="1904008"/>
                </a:lnTo>
                <a:lnTo>
                  <a:pt x="0" y="0"/>
                </a:lnTo>
                <a:close/>
              </a:path>
            </a:pathLst>
          </a:custGeom>
          <a:blipFill>
            <a:blip r:embed="rId4"/>
            <a:stretch>
              <a:fillRect/>
            </a:stretch>
          </a:blipFill>
        </p:spPr>
        <p:txBody>
          <a:bodyPr/>
          <a:lstStyle/>
          <a:p>
            <a:endParaRPr lang="en-GB"/>
          </a:p>
        </p:txBody>
      </p:sp>
      <p:sp>
        <p:nvSpPr>
          <p:cNvPr id="12" name="Freeform 12"/>
          <p:cNvSpPr/>
          <p:nvPr/>
        </p:nvSpPr>
        <p:spPr>
          <a:xfrm>
            <a:off x="1043224" y="6257499"/>
            <a:ext cx="3765406" cy="2343966"/>
          </a:xfrm>
          <a:custGeom>
            <a:avLst/>
            <a:gdLst/>
            <a:ahLst/>
            <a:cxnLst/>
            <a:rect l="l" t="t" r="r" b="b"/>
            <a:pathLst>
              <a:path w="3765406" h="2343966">
                <a:moveTo>
                  <a:pt x="0" y="0"/>
                </a:moveTo>
                <a:lnTo>
                  <a:pt x="3765407" y="0"/>
                </a:lnTo>
                <a:lnTo>
                  <a:pt x="3765407" y="2343965"/>
                </a:lnTo>
                <a:lnTo>
                  <a:pt x="0" y="2343965"/>
                </a:lnTo>
                <a:lnTo>
                  <a:pt x="0" y="0"/>
                </a:lnTo>
                <a:close/>
              </a:path>
            </a:pathLst>
          </a:custGeom>
          <a:blipFill>
            <a:blip r:embed="rId5"/>
            <a:stretch>
              <a:fillRect/>
            </a:stretch>
          </a:blipFill>
        </p:spPr>
        <p:txBody>
          <a:bodyPr/>
          <a:lstStyle/>
          <a:p>
            <a:endParaRPr lang="en-GB"/>
          </a:p>
        </p:txBody>
      </p:sp>
      <p:sp>
        <p:nvSpPr>
          <p:cNvPr id="13" name="Freeform 13"/>
          <p:cNvSpPr/>
          <p:nvPr/>
        </p:nvSpPr>
        <p:spPr>
          <a:xfrm>
            <a:off x="1188325" y="1877687"/>
            <a:ext cx="3475205" cy="2319699"/>
          </a:xfrm>
          <a:custGeom>
            <a:avLst/>
            <a:gdLst/>
            <a:ahLst/>
            <a:cxnLst/>
            <a:rect l="l" t="t" r="r" b="b"/>
            <a:pathLst>
              <a:path w="3475205" h="2319699">
                <a:moveTo>
                  <a:pt x="0" y="0"/>
                </a:moveTo>
                <a:lnTo>
                  <a:pt x="3475205" y="0"/>
                </a:lnTo>
                <a:lnTo>
                  <a:pt x="3475205" y="2319700"/>
                </a:lnTo>
                <a:lnTo>
                  <a:pt x="0" y="2319700"/>
                </a:lnTo>
                <a:lnTo>
                  <a:pt x="0" y="0"/>
                </a:lnTo>
                <a:close/>
              </a:path>
            </a:pathLst>
          </a:custGeom>
          <a:blipFill>
            <a:blip r:embed="rId6"/>
            <a:stretch>
              <a:fillRect/>
            </a:stretch>
          </a:blipFill>
        </p:spPr>
        <p:txBody>
          <a:bodyPr/>
          <a:lstStyle/>
          <a:p>
            <a:endParaRPr lang="en-GB"/>
          </a:p>
        </p:txBody>
      </p:sp>
      <p:sp>
        <p:nvSpPr>
          <p:cNvPr id="14" name="TextBox 14"/>
          <p:cNvSpPr txBox="1"/>
          <p:nvPr/>
        </p:nvSpPr>
        <p:spPr>
          <a:xfrm>
            <a:off x="2422240" y="408851"/>
            <a:ext cx="14541513" cy="1009650"/>
          </a:xfrm>
          <a:prstGeom prst="rect">
            <a:avLst/>
          </a:prstGeom>
        </p:spPr>
        <p:txBody>
          <a:bodyPr lIns="0" tIns="0" rIns="0" bIns="0" rtlCol="0" anchor="t">
            <a:spAutoFit/>
          </a:bodyPr>
          <a:lstStyle/>
          <a:p>
            <a:pPr marL="0" lvl="0" indent="0">
              <a:lnSpc>
                <a:spcPts val="7920"/>
              </a:lnSpc>
            </a:pPr>
            <a:r>
              <a:rPr lang="en-US" sz="6600">
                <a:solidFill>
                  <a:srgbClr val="1E3950"/>
                </a:solidFill>
                <a:latin typeface="Glacial Indifference"/>
              </a:rPr>
              <a:t>On-going diet - Symptom triggers</a:t>
            </a:r>
          </a:p>
        </p:txBody>
      </p:sp>
      <p:sp>
        <p:nvSpPr>
          <p:cNvPr id="15" name="TextBox 15"/>
          <p:cNvSpPr txBox="1"/>
          <p:nvPr/>
        </p:nvSpPr>
        <p:spPr>
          <a:xfrm>
            <a:off x="4414734" y="9642069"/>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
        <p:nvSpPr>
          <p:cNvPr id="16" name="TextBox 16"/>
          <p:cNvSpPr txBox="1"/>
          <p:nvPr/>
        </p:nvSpPr>
        <p:spPr>
          <a:xfrm>
            <a:off x="12958032" y="4230884"/>
            <a:ext cx="3968015" cy="412003"/>
          </a:xfrm>
          <a:prstGeom prst="rect">
            <a:avLst/>
          </a:prstGeom>
        </p:spPr>
        <p:txBody>
          <a:bodyPr lIns="0" tIns="0" rIns="0" bIns="0" rtlCol="0" anchor="t">
            <a:spAutoFit/>
          </a:bodyPr>
          <a:lstStyle/>
          <a:p>
            <a:pPr algn="ctr">
              <a:lnSpc>
                <a:spcPts val="3250"/>
              </a:lnSpc>
            </a:pPr>
            <a:r>
              <a:rPr lang="en-US" sz="2600">
                <a:solidFill>
                  <a:srgbClr val="204170"/>
                </a:solidFill>
                <a:latin typeface="Glacial Indifference"/>
              </a:rPr>
              <a:t>Whole nuts and seeds</a:t>
            </a:r>
          </a:p>
        </p:txBody>
      </p:sp>
      <p:sp>
        <p:nvSpPr>
          <p:cNvPr id="17" name="TextBox 17"/>
          <p:cNvSpPr txBox="1"/>
          <p:nvPr/>
        </p:nvSpPr>
        <p:spPr>
          <a:xfrm>
            <a:off x="13158993" y="8502511"/>
            <a:ext cx="3993762" cy="1230930"/>
          </a:xfrm>
          <a:prstGeom prst="rect">
            <a:avLst/>
          </a:prstGeom>
        </p:spPr>
        <p:txBody>
          <a:bodyPr lIns="0" tIns="0" rIns="0" bIns="0" rtlCol="0" anchor="t">
            <a:spAutoFit/>
          </a:bodyPr>
          <a:lstStyle/>
          <a:p>
            <a:pPr algn="ctr">
              <a:lnSpc>
                <a:spcPts val="3250"/>
              </a:lnSpc>
            </a:pPr>
            <a:r>
              <a:rPr lang="en-US" sz="2600">
                <a:solidFill>
                  <a:srgbClr val="204170"/>
                </a:solidFill>
                <a:latin typeface="Glacial Indifference"/>
              </a:rPr>
              <a:t>Smooth nut &amp; seed butters</a:t>
            </a:r>
          </a:p>
          <a:p>
            <a:pPr algn="ctr">
              <a:lnSpc>
                <a:spcPts val="3250"/>
              </a:lnSpc>
            </a:pPr>
            <a:r>
              <a:rPr lang="en-US" sz="2600">
                <a:solidFill>
                  <a:srgbClr val="204170"/>
                </a:solidFill>
                <a:latin typeface="Glacial Indifference"/>
              </a:rPr>
              <a:t>ground/milled nut &amp; seed flours</a:t>
            </a:r>
          </a:p>
        </p:txBody>
      </p:sp>
      <p:sp>
        <p:nvSpPr>
          <p:cNvPr id="18" name="TextBox 18"/>
          <p:cNvSpPr txBox="1"/>
          <p:nvPr/>
        </p:nvSpPr>
        <p:spPr>
          <a:xfrm>
            <a:off x="840616" y="4378265"/>
            <a:ext cx="3968015" cy="412115"/>
          </a:xfrm>
          <a:prstGeom prst="rect">
            <a:avLst/>
          </a:prstGeom>
        </p:spPr>
        <p:txBody>
          <a:bodyPr lIns="0" tIns="0" rIns="0" bIns="0" rtlCol="0" anchor="t">
            <a:spAutoFit/>
          </a:bodyPr>
          <a:lstStyle/>
          <a:p>
            <a:pPr algn="ctr">
              <a:lnSpc>
                <a:spcPts val="3250"/>
              </a:lnSpc>
            </a:pPr>
            <a:r>
              <a:rPr lang="en-US" sz="2600">
                <a:solidFill>
                  <a:srgbClr val="204170"/>
                </a:solidFill>
                <a:latin typeface="Glacial Indifference"/>
              </a:rPr>
              <a:t>Coffee/caffeine drinks</a:t>
            </a:r>
          </a:p>
        </p:txBody>
      </p:sp>
      <p:sp>
        <p:nvSpPr>
          <p:cNvPr id="19" name="TextBox 19"/>
          <p:cNvSpPr txBox="1"/>
          <p:nvPr/>
        </p:nvSpPr>
        <p:spPr>
          <a:xfrm>
            <a:off x="941920" y="8991989"/>
            <a:ext cx="3968015" cy="821690"/>
          </a:xfrm>
          <a:prstGeom prst="rect">
            <a:avLst/>
          </a:prstGeom>
        </p:spPr>
        <p:txBody>
          <a:bodyPr lIns="0" tIns="0" rIns="0" bIns="0" rtlCol="0" anchor="t">
            <a:spAutoFit/>
          </a:bodyPr>
          <a:lstStyle/>
          <a:p>
            <a:pPr algn="ctr">
              <a:lnSpc>
                <a:spcPts val="3250"/>
              </a:lnSpc>
            </a:pPr>
            <a:r>
              <a:rPr lang="en-US" sz="2600">
                <a:solidFill>
                  <a:srgbClr val="204170"/>
                </a:solidFill>
                <a:latin typeface="Glacial Indifference"/>
              </a:rPr>
              <a:t>Herbal tea/caffeine free drinks</a:t>
            </a:r>
          </a:p>
        </p:txBody>
      </p:sp>
      <p:sp>
        <p:nvSpPr>
          <p:cNvPr id="20" name="Freeform 20"/>
          <p:cNvSpPr/>
          <p:nvPr/>
        </p:nvSpPr>
        <p:spPr>
          <a:xfrm>
            <a:off x="7486532" y="1877687"/>
            <a:ext cx="3479549" cy="2319699"/>
          </a:xfrm>
          <a:custGeom>
            <a:avLst/>
            <a:gdLst/>
            <a:ahLst/>
            <a:cxnLst/>
            <a:rect l="l" t="t" r="r" b="b"/>
            <a:pathLst>
              <a:path w="3479549" h="2319699">
                <a:moveTo>
                  <a:pt x="0" y="0"/>
                </a:moveTo>
                <a:lnTo>
                  <a:pt x="3479549" y="0"/>
                </a:lnTo>
                <a:lnTo>
                  <a:pt x="3479549" y="2319700"/>
                </a:lnTo>
                <a:lnTo>
                  <a:pt x="0" y="2319700"/>
                </a:lnTo>
                <a:lnTo>
                  <a:pt x="0" y="0"/>
                </a:lnTo>
                <a:close/>
              </a:path>
            </a:pathLst>
          </a:custGeom>
          <a:blipFill>
            <a:blip r:embed="rId7"/>
            <a:stretch>
              <a:fillRect/>
            </a:stretch>
          </a:blipFill>
        </p:spPr>
        <p:txBody>
          <a:bodyPr/>
          <a:lstStyle/>
          <a:p>
            <a:endParaRPr lang="en-GB"/>
          </a:p>
        </p:txBody>
      </p:sp>
      <p:sp>
        <p:nvSpPr>
          <p:cNvPr id="21" name="Freeform 21"/>
          <p:cNvSpPr/>
          <p:nvPr/>
        </p:nvSpPr>
        <p:spPr>
          <a:xfrm>
            <a:off x="7448592" y="6247974"/>
            <a:ext cx="3475205" cy="2319699"/>
          </a:xfrm>
          <a:custGeom>
            <a:avLst/>
            <a:gdLst/>
            <a:ahLst/>
            <a:cxnLst/>
            <a:rect l="l" t="t" r="r" b="b"/>
            <a:pathLst>
              <a:path w="3475205" h="2319699">
                <a:moveTo>
                  <a:pt x="0" y="0"/>
                </a:moveTo>
                <a:lnTo>
                  <a:pt x="3475205" y="0"/>
                </a:lnTo>
                <a:lnTo>
                  <a:pt x="3475205" y="2319699"/>
                </a:lnTo>
                <a:lnTo>
                  <a:pt x="0" y="2319699"/>
                </a:lnTo>
                <a:lnTo>
                  <a:pt x="0" y="0"/>
                </a:lnTo>
                <a:close/>
              </a:path>
            </a:pathLst>
          </a:custGeom>
          <a:blipFill>
            <a:blip r:embed="rId8"/>
            <a:stretch>
              <a:fillRect/>
            </a:stretch>
          </a:blipFill>
        </p:spPr>
        <p:txBody>
          <a:bodyPr/>
          <a:lstStyle/>
          <a:p>
            <a:endParaRPr lang="en-GB"/>
          </a:p>
        </p:txBody>
      </p:sp>
      <p:sp>
        <p:nvSpPr>
          <p:cNvPr id="22" name="TextBox 22"/>
          <p:cNvSpPr txBox="1"/>
          <p:nvPr/>
        </p:nvSpPr>
        <p:spPr>
          <a:xfrm>
            <a:off x="7346837" y="4333909"/>
            <a:ext cx="3968015" cy="412003"/>
          </a:xfrm>
          <a:prstGeom prst="rect">
            <a:avLst/>
          </a:prstGeom>
        </p:spPr>
        <p:txBody>
          <a:bodyPr lIns="0" tIns="0" rIns="0" bIns="0" rtlCol="0" anchor="t">
            <a:spAutoFit/>
          </a:bodyPr>
          <a:lstStyle/>
          <a:p>
            <a:pPr algn="ctr">
              <a:lnSpc>
                <a:spcPts val="3250"/>
              </a:lnSpc>
            </a:pPr>
            <a:r>
              <a:rPr lang="en-US" sz="2600">
                <a:solidFill>
                  <a:srgbClr val="204170"/>
                </a:solidFill>
                <a:latin typeface="Glacial Indifference"/>
              </a:rPr>
              <a:t>Spicy food and chilli</a:t>
            </a:r>
          </a:p>
        </p:txBody>
      </p:sp>
      <p:sp>
        <p:nvSpPr>
          <p:cNvPr id="23" name="TextBox 23"/>
          <p:cNvSpPr txBox="1"/>
          <p:nvPr/>
        </p:nvSpPr>
        <p:spPr>
          <a:xfrm>
            <a:off x="6786251" y="8725353"/>
            <a:ext cx="5089186" cy="821467"/>
          </a:xfrm>
          <a:prstGeom prst="rect">
            <a:avLst/>
          </a:prstGeom>
        </p:spPr>
        <p:txBody>
          <a:bodyPr lIns="0" tIns="0" rIns="0" bIns="0" rtlCol="0" anchor="t">
            <a:spAutoFit/>
          </a:bodyPr>
          <a:lstStyle/>
          <a:p>
            <a:pPr algn="ctr">
              <a:lnSpc>
                <a:spcPts val="3250"/>
              </a:lnSpc>
            </a:pPr>
            <a:r>
              <a:rPr lang="en-US" sz="2600">
                <a:solidFill>
                  <a:srgbClr val="204170"/>
                </a:solidFill>
                <a:latin typeface="Glacial Indifference"/>
              </a:rPr>
              <a:t>Fresh herbs and aromatic spices </a:t>
            </a:r>
          </a:p>
          <a:p>
            <a:pPr algn="ctr">
              <a:lnSpc>
                <a:spcPts val="3250"/>
              </a:lnSpc>
            </a:pPr>
            <a:r>
              <a:rPr lang="en-US" sz="2600">
                <a:solidFill>
                  <a:srgbClr val="204170"/>
                </a:solidFill>
                <a:latin typeface="Glacial Indifference"/>
              </a:rPr>
              <a:t>like parsley, basil, turmeric &amp; cumin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9651"/>
            <a:ext cx="1174659" cy="1198098"/>
            <a:chOff x="0" y="0"/>
            <a:chExt cx="812800" cy="829019"/>
          </a:xfrm>
        </p:grpSpPr>
        <p:sp>
          <p:nvSpPr>
            <p:cNvPr id="3" name="Freeform 3"/>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4" name="TextBox 4"/>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grpSp>
        <p:nvGrpSpPr>
          <p:cNvPr id="5" name="Group 5"/>
          <p:cNvGrpSpPr/>
          <p:nvPr/>
        </p:nvGrpSpPr>
        <p:grpSpPr>
          <a:xfrm rot="5400000">
            <a:off x="8584263" y="5384901"/>
            <a:ext cx="1341103" cy="152061"/>
            <a:chOff x="0" y="0"/>
            <a:chExt cx="3785870" cy="429260"/>
          </a:xfrm>
        </p:grpSpPr>
        <p:sp>
          <p:nvSpPr>
            <p:cNvPr id="6" name="Freeform 6"/>
            <p:cNvSpPr/>
            <p:nvPr/>
          </p:nvSpPr>
          <p:spPr>
            <a:xfrm>
              <a:off x="0" y="-5080"/>
              <a:ext cx="3785870" cy="434340"/>
            </a:xfrm>
            <a:custGeom>
              <a:avLst/>
              <a:gdLst/>
              <a:ahLst/>
              <a:cxnLst/>
              <a:rect l="l" t="t" r="r" b="b"/>
              <a:pathLst>
                <a:path w="3785870" h="434340">
                  <a:moveTo>
                    <a:pt x="3768090" y="187960"/>
                  </a:moveTo>
                  <a:lnTo>
                    <a:pt x="3506470" y="11430"/>
                  </a:lnTo>
                  <a:cubicBezTo>
                    <a:pt x="3488690" y="0"/>
                    <a:pt x="3465830" y="3810"/>
                    <a:pt x="3453130" y="21590"/>
                  </a:cubicBezTo>
                  <a:cubicBezTo>
                    <a:pt x="3441700" y="39370"/>
                    <a:pt x="3445510" y="62230"/>
                    <a:pt x="3463290" y="74930"/>
                  </a:cubicBezTo>
                  <a:lnTo>
                    <a:pt x="3622040" y="181610"/>
                  </a:lnTo>
                  <a:lnTo>
                    <a:pt x="0" y="181610"/>
                  </a:lnTo>
                  <a:lnTo>
                    <a:pt x="0" y="257810"/>
                  </a:lnTo>
                  <a:lnTo>
                    <a:pt x="3622040" y="257810"/>
                  </a:lnTo>
                  <a:lnTo>
                    <a:pt x="3463290" y="364490"/>
                  </a:lnTo>
                  <a:cubicBezTo>
                    <a:pt x="3445510" y="375920"/>
                    <a:pt x="3441700" y="400050"/>
                    <a:pt x="3453130" y="417830"/>
                  </a:cubicBezTo>
                  <a:cubicBezTo>
                    <a:pt x="3460750" y="429260"/>
                    <a:pt x="3472180" y="434340"/>
                    <a:pt x="3484880" y="434340"/>
                  </a:cubicBezTo>
                  <a:cubicBezTo>
                    <a:pt x="3492500" y="434340"/>
                    <a:pt x="3500120" y="431800"/>
                    <a:pt x="3506470" y="427990"/>
                  </a:cubicBezTo>
                  <a:lnTo>
                    <a:pt x="3769360" y="251460"/>
                  </a:lnTo>
                  <a:cubicBezTo>
                    <a:pt x="3779520" y="243840"/>
                    <a:pt x="3785870" y="232410"/>
                    <a:pt x="3785870" y="219710"/>
                  </a:cubicBezTo>
                  <a:cubicBezTo>
                    <a:pt x="3785870" y="207010"/>
                    <a:pt x="3779520" y="195580"/>
                    <a:pt x="3768090" y="187960"/>
                  </a:cubicBezTo>
                  <a:close/>
                </a:path>
              </a:pathLst>
            </a:custGeom>
            <a:solidFill>
              <a:srgbClr val="014035"/>
            </a:solidFill>
          </p:spPr>
          <p:txBody>
            <a:bodyPr/>
            <a:lstStyle/>
            <a:p>
              <a:endParaRPr lang="en-GB"/>
            </a:p>
          </p:txBody>
        </p:sp>
      </p:grpSp>
      <p:sp>
        <p:nvSpPr>
          <p:cNvPr id="7" name="TextBox 7"/>
          <p:cNvSpPr txBox="1"/>
          <p:nvPr/>
        </p:nvSpPr>
        <p:spPr>
          <a:xfrm>
            <a:off x="5510010" y="5152875"/>
            <a:ext cx="6657447" cy="549439"/>
          </a:xfrm>
          <a:prstGeom prst="rect">
            <a:avLst/>
          </a:prstGeom>
        </p:spPr>
        <p:txBody>
          <a:bodyPr lIns="0" tIns="0" rIns="0" bIns="0" rtlCol="0" anchor="t">
            <a:spAutoFit/>
          </a:bodyPr>
          <a:lstStyle/>
          <a:p>
            <a:pPr algn="ctr">
              <a:lnSpc>
                <a:spcPts val="4404"/>
              </a:lnSpc>
            </a:pPr>
            <a:r>
              <a:rPr lang="en-US" sz="3523">
                <a:solidFill>
                  <a:srgbClr val="014035"/>
                </a:solidFill>
                <a:latin typeface="Glacial Indifference"/>
              </a:rPr>
              <a:t>Instead      try </a:t>
            </a:r>
          </a:p>
        </p:txBody>
      </p:sp>
      <p:sp>
        <p:nvSpPr>
          <p:cNvPr id="8" name="AutoShape 8"/>
          <p:cNvSpPr/>
          <p:nvPr/>
        </p:nvSpPr>
        <p:spPr>
          <a:xfrm>
            <a:off x="514350" y="5441882"/>
            <a:ext cx="6798296" cy="0"/>
          </a:xfrm>
          <a:prstGeom prst="line">
            <a:avLst/>
          </a:prstGeom>
          <a:ln w="38100" cap="rnd">
            <a:solidFill>
              <a:srgbClr val="014035"/>
            </a:solidFill>
            <a:prstDash val="sysDot"/>
            <a:headEnd type="none" w="sm" len="sm"/>
            <a:tailEnd type="none" w="sm" len="sm"/>
          </a:ln>
        </p:spPr>
        <p:txBody>
          <a:bodyPr/>
          <a:lstStyle/>
          <a:p>
            <a:endParaRPr lang="en-GB"/>
          </a:p>
        </p:txBody>
      </p:sp>
      <p:sp>
        <p:nvSpPr>
          <p:cNvPr id="9" name="AutoShape 9"/>
          <p:cNvSpPr/>
          <p:nvPr/>
        </p:nvSpPr>
        <p:spPr>
          <a:xfrm>
            <a:off x="10477251" y="5441882"/>
            <a:ext cx="7296399" cy="0"/>
          </a:xfrm>
          <a:prstGeom prst="line">
            <a:avLst/>
          </a:prstGeom>
          <a:ln w="38100" cap="rnd">
            <a:solidFill>
              <a:srgbClr val="014035"/>
            </a:solidFill>
            <a:prstDash val="sysDot"/>
            <a:headEnd type="none" w="sm" len="sm"/>
            <a:tailEnd type="none" w="sm" len="sm"/>
          </a:ln>
        </p:spPr>
        <p:txBody>
          <a:bodyPr/>
          <a:lstStyle/>
          <a:p>
            <a:endParaRPr lang="en-GB"/>
          </a:p>
        </p:txBody>
      </p:sp>
      <p:sp>
        <p:nvSpPr>
          <p:cNvPr id="10" name="Freeform 10"/>
          <p:cNvSpPr/>
          <p:nvPr/>
        </p:nvSpPr>
        <p:spPr>
          <a:xfrm>
            <a:off x="2386234" y="5813357"/>
            <a:ext cx="3264077" cy="2418622"/>
          </a:xfrm>
          <a:custGeom>
            <a:avLst/>
            <a:gdLst/>
            <a:ahLst/>
            <a:cxnLst/>
            <a:rect l="l" t="t" r="r" b="b"/>
            <a:pathLst>
              <a:path w="3264077" h="2418622">
                <a:moveTo>
                  <a:pt x="0" y="0"/>
                </a:moveTo>
                <a:lnTo>
                  <a:pt x="3264077" y="0"/>
                </a:lnTo>
                <a:lnTo>
                  <a:pt x="3264077" y="2418621"/>
                </a:lnTo>
                <a:lnTo>
                  <a:pt x="0" y="2418621"/>
                </a:lnTo>
                <a:lnTo>
                  <a:pt x="0" y="0"/>
                </a:lnTo>
                <a:close/>
              </a:path>
            </a:pathLst>
          </a:custGeom>
          <a:blipFill>
            <a:blip r:embed="rId3"/>
            <a:stretch>
              <a:fillRect l="-5573" r="-5573"/>
            </a:stretch>
          </a:blipFill>
        </p:spPr>
        <p:txBody>
          <a:bodyPr/>
          <a:lstStyle/>
          <a:p>
            <a:endParaRPr lang="en-GB"/>
          </a:p>
        </p:txBody>
      </p:sp>
      <p:sp>
        <p:nvSpPr>
          <p:cNvPr id="11" name="Freeform 11"/>
          <p:cNvSpPr/>
          <p:nvPr/>
        </p:nvSpPr>
        <p:spPr>
          <a:xfrm>
            <a:off x="3081492" y="2033260"/>
            <a:ext cx="1835462" cy="2319699"/>
          </a:xfrm>
          <a:custGeom>
            <a:avLst/>
            <a:gdLst/>
            <a:ahLst/>
            <a:cxnLst/>
            <a:rect l="l" t="t" r="r" b="b"/>
            <a:pathLst>
              <a:path w="1835462" h="2319699">
                <a:moveTo>
                  <a:pt x="0" y="0"/>
                </a:moveTo>
                <a:lnTo>
                  <a:pt x="1835462" y="0"/>
                </a:lnTo>
                <a:lnTo>
                  <a:pt x="1835462" y="2319699"/>
                </a:lnTo>
                <a:lnTo>
                  <a:pt x="0" y="2319699"/>
                </a:lnTo>
                <a:lnTo>
                  <a:pt x="0" y="0"/>
                </a:lnTo>
                <a:close/>
              </a:path>
            </a:pathLst>
          </a:custGeom>
          <a:blipFill>
            <a:blip r:embed="rId4"/>
            <a:stretch>
              <a:fillRect/>
            </a:stretch>
          </a:blipFill>
        </p:spPr>
        <p:txBody>
          <a:bodyPr/>
          <a:lstStyle/>
          <a:p>
            <a:endParaRPr lang="en-GB"/>
          </a:p>
        </p:txBody>
      </p:sp>
      <p:sp>
        <p:nvSpPr>
          <p:cNvPr id="12" name="Freeform 12"/>
          <p:cNvSpPr/>
          <p:nvPr/>
        </p:nvSpPr>
        <p:spPr>
          <a:xfrm>
            <a:off x="11643874" y="2868301"/>
            <a:ext cx="2316108" cy="1356371"/>
          </a:xfrm>
          <a:custGeom>
            <a:avLst/>
            <a:gdLst/>
            <a:ahLst/>
            <a:cxnLst/>
            <a:rect l="l" t="t" r="r" b="b"/>
            <a:pathLst>
              <a:path w="2316108" h="1356371">
                <a:moveTo>
                  <a:pt x="0" y="0"/>
                </a:moveTo>
                <a:lnTo>
                  <a:pt x="2316108" y="0"/>
                </a:lnTo>
                <a:lnTo>
                  <a:pt x="2316108" y="1356371"/>
                </a:lnTo>
                <a:lnTo>
                  <a:pt x="0" y="1356371"/>
                </a:lnTo>
                <a:lnTo>
                  <a:pt x="0" y="0"/>
                </a:lnTo>
                <a:close/>
              </a:path>
            </a:pathLst>
          </a:custGeom>
          <a:blipFill>
            <a:blip r:embed="rId5"/>
            <a:stretch>
              <a:fillRect/>
            </a:stretch>
          </a:blipFill>
        </p:spPr>
        <p:txBody>
          <a:bodyPr/>
          <a:lstStyle/>
          <a:p>
            <a:endParaRPr lang="en-GB"/>
          </a:p>
        </p:txBody>
      </p:sp>
      <p:sp>
        <p:nvSpPr>
          <p:cNvPr id="13" name="Freeform 13"/>
          <p:cNvSpPr/>
          <p:nvPr/>
        </p:nvSpPr>
        <p:spPr>
          <a:xfrm>
            <a:off x="12540084" y="5813357"/>
            <a:ext cx="3170732" cy="2113822"/>
          </a:xfrm>
          <a:custGeom>
            <a:avLst/>
            <a:gdLst/>
            <a:ahLst/>
            <a:cxnLst/>
            <a:rect l="l" t="t" r="r" b="b"/>
            <a:pathLst>
              <a:path w="3170732" h="2113822">
                <a:moveTo>
                  <a:pt x="0" y="0"/>
                </a:moveTo>
                <a:lnTo>
                  <a:pt x="3170733" y="0"/>
                </a:lnTo>
                <a:lnTo>
                  <a:pt x="3170733" y="2113821"/>
                </a:lnTo>
                <a:lnTo>
                  <a:pt x="0" y="2113821"/>
                </a:lnTo>
                <a:lnTo>
                  <a:pt x="0" y="0"/>
                </a:lnTo>
                <a:close/>
              </a:path>
            </a:pathLst>
          </a:custGeom>
          <a:blipFill>
            <a:blip r:embed="rId6"/>
            <a:stretch>
              <a:fillRect/>
            </a:stretch>
          </a:blipFill>
        </p:spPr>
        <p:txBody>
          <a:bodyPr/>
          <a:lstStyle/>
          <a:p>
            <a:endParaRPr lang="en-GB"/>
          </a:p>
        </p:txBody>
      </p:sp>
      <p:sp>
        <p:nvSpPr>
          <p:cNvPr id="14" name="Freeform 14"/>
          <p:cNvSpPr/>
          <p:nvPr/>
        </p:nvSpPr>
        <p:spPr>
          <a:xfrm>
            <a:off x="13783154" y="1756325"/>
            <a:ext cx="2594437" cy="1790162"/>
          </a:xfrm>
          <a:custGeom>
            <a:avLst/>
            <a:gdLst/>
            <a:ahLst/>
            <a:cxnLst/>
            <a:rect l="l" t="t" r="r" b="b"/>
            <a:pathLst>
              <a:path w="2594437" h="1790162">
                <a:moveTo>
                  <a:pt x="0" y="0"/>
                </a:moveTo>
                <a:lnTo>
                  <a:pt x="2594437" y="0"/>
                </a:lnTo>
                <a:lnTo>
                  <a:pt x="2594437" y="1790162"/>
                </a:lnTo>
                <a:lnTo>
                  <a:pt x="0" y="1790162"/>
                </a:lnTo>
                <a:lnTo>
                  <a:pt x="0" y="0"/>
                </a:lnTo>
                <a:close/>
              </a:path>
            </a:pathLst>
          </a:custGeom>
          <a:blipFill>
            <a:blip r:embed="rId7"/>
            <a:stretch>
              <a:fillRect/>
            </a:stretch>
          </a:blipFill>
        </p:spPr>
        <p:txBody>
          <a:bodyPr/>
          <a:lstStyle/>
          <a:p>
            <a:endParaRPr lang="en-GB"/>
          </a:p>
        </p:txBody>
      </p:sp>
      <p:sp>
        <p:nvSpPr>
          <p:cNvPr id="15" name="TextBox 15"/>
          <p:cNvSpPr txBox="1"/>
          <p:nvPr/>
        </p:nvSpPr>
        <p:spPr>
          <a:xfrm>
            <a:off x="2422240" y="519113"/>
            <a:ext cx="14541513" cy="1009650"/>
          </a:xfrm>
          <a:prstGeom prst="rect">
            <a:avLst/>
          </a:prstGeom>
        </p:spPr>
        <p:txBody>
          <a:bodyPr lIns="0" tIns="0" rIns="0" bIns="0" rtlCol="0" anchor="t">
            <a:spAutoFit/>
          </a:bodyPr>
          <a:lstStyle/>
          <a:p>
            <a:pPr marL="0" lvl="0" indent="0">
              <a:lnSpc>
                <a:spcPts val="7920"/>
              </a:lnSpc>
            </a:pPr>
            <a:r>
              <a:rPr lang="en-US" sz="6600">
                <a:solidFill>
                  <a:srgbClr val="1E3950"/>
                </a:solidFill>
                <a:latin typeface="Glacial Indifference"/>
              </a:rPr>
              <a:t>On-going diet - Symptom triggers</a:t>
            </a:r>
          </a:p>
        </p:txBody>
      </p:sp>
      <p:sp>
        <p:nvSpPr>
          <p:cNvPr id="16" name="TextBox 16"/>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
        <p:nvSpPr>
          <p:cNvPr id="17" name="TextBox 17"/>
          <p:cNvSpPr txBox="1"/>
          <p:nvPr/>
        </p:nvSpPr>
        <p:spPr>
          <a:xfrm>
            <a:off x="2015215" y="4553517"/>
            <a:ext cx="3968015" cy="412115"/>
          </a:xfrm>
          <a:prstGeom prst="rect">
            <a:avLst/>
          </a:prstGeom>
        </p:spPr>
        <p:txBody>
          <a:bodyPr lIns="0" tIns="0" rIns="0" bIns="0" rtlCol="0" anchor="t">
            <a:spAutoFit/>
          </a:bodyPr>
          <a:lstStyle/>
          <a:p>
            <a:pPr algn="ctr">
              <a:lnSpc>
                <a:spcPts val="3250"/>
              </a:lnSpc>
            </a:pPr>
            <a:r>
              <a:rPr lang="en-US" sz="2600">
                <a:solidFill>
                  <a:srgbClr val="204170"/>
                </a:solidFill>
                <a:latin typeface="Glacial Indifference"/>
              </a:rPr>
              <a:t>Milk, cream, ice cream</a:t>
            </a:r>
          </a:p>
        </p:txBody>
      </p:sp>
      <p:sp>
        <p:nvSpPr>
          <p:cNvPr id="18" name="TextBox 18"/>
          <p:cNvSpPr txBox="1"/>
          <p:nvPr/>
        </p:nvSpPr>
        <p:spPr>
          <a:xfrm>
            <a:off x="2034265" y="8536475"/>
            <a:ext cx="3968015" cy="821690"/>
          </a:xfrm>
          <a:prstGeom prst="rect">
            <a:avLst/>
          </a:prstGeom>
        </p:spPr>
        <p:txBody>
          <a:bodyPr lIns="0" tIns="0" rIns="0" bIns="0" rtlCol="0" anchor="t">
            <a:spAutoFit/>
          </a:bodyPr>
          <a:lstStyle/>
          <a:p>
            <a:pPr algn="ctr">
              <a:lnSpc>
                <a:spcPts val="3250"/>
              </a:lnSpc>
            </a:pPr>
            <a:r>
              <a:rPr lang="en-US" sz="2600">
                <a:solidFill>
                  <a:srgbClr val="204170"/>
                </a:solidFill>
                <a:latin typeface="Glacial Indifference"/>
              </a:rPr>
              <a:t>Lactose free / low lactose dairy / fortified alternatives</a:t>
            </a:r>
          </a:p>
        </p:txBody>
      </p:sp>
      <p:sp>
        <p:nvSpPr>
          <p:cNvPr id="19" name="TextBox 19"/>
          <p:cNvSpPr txBox="1"/>
          <p:nvPr/>
        </p:nvSpPr>
        <p:spPr>
          <a:xfrm>
            <a:off x="11975974" y="4356984"/>
            <a:ext cx="3968015" cy="412115"/>
          </a:xfrm>
          <a:prstGeom prst="rect">
            <a:avLst/>
          </a:prstGeom>
        </p:spPr>
        <p:txBody>
          <a:bodyPr lIns="0" tIns="0" rIns="0" bIns="0" rtlCol="0" anchor="t">
            <a:spAutoFit/>
          </a:bodyPr>
          <a:lstStyle/>
          <a:p>
            <a:pPr algn="ctr">
              <a:lnSpc>
                <a:spcPts val="3250"/>
              </a:lnSpc>
            </a:pPr>
            <a:r>
              <a:rPr lang="en-US" sz="2600">
                <a:solidFill>
                  <a:srgbClr val="204170"/>
                </a:solidFill>
                <a:latin typeface="Glacial Indifference"/>
              </a:rPr>
              <a:t>Legumes, onions and garlic</a:t>
            </a:r>
          </a:p>
        </p:txBody>
      </p:sp>
      <p:sp>
        <p:nvSpPr>
          <p:cNvPr id="20" name="TextBox 20"/>
          <p:cNvSpPr txBox="1"/>
          <p:nvPr/>
        </p:nvSpPr>
        <p:spPr>
          <a:xfrm>
            <a:off x="11621126" y="8101179"/>
            <a:ext cx="5008650" cy="1231265"/>
          </a:xfrm>
          <a:prstGeom prst="rect">
            <a:avLst/>
          </a:prstGeom>
        </p:spPr>
        <p:txBody>
          <a:bodyPr lIns="0" tIns="0" rIns="0" bIns="0" rtlCol="0" anchor="t">
            <a:spAutoFit/>
          </a:bodyPr>
          <a:lstStyle/>
          <a:p>
            <a:pPr algn="ctr">
              <a:lnSpc>
                <a:spcPts val="3250"/>
              </a:lnSpc>
            </a:pPr>
            <a:r>
              <a:rPr lang="en-US" sz="2600">
                <a:solidFill>
                  <a:srgbClr val="204170"/>
                </a:solidFill>
                <a:latin typeface="Glacial Indifference"/>
              </a:rPr>
              <a:t>Blended into soups</a:t>
            </a:r>
          </a:p>
          <a:p>
            <a:pPr algn="ctr">
              <a:lnSpc>
                <a:spcPts val="3250"/>
              </a:lnSpc>
            </a:pPr>
            <a:r>
              <a:rPr lang="en-US" sz="2600">
                <a:solidFill>
                  <a:srgbClr val="204170"/>
                </a:solidFill>
                <a:latin typeface="Glacial Indifference"/>
              </a:rPr>
              <a:t>Legume flours, legume pastas.</a:t>
            </a:r>
          </a:p>
          <a:p>
            <a:pPr algn="ctr">
              <a:lnSpc>
                <a:spcPts val="3250"/>
              </a:lnSpc>
            </a:pPr>
            <a:r>
              <a:rPr lang="en-US" sz="2600">
                <a:solidFill>
                  <a:srgbClr val="204170"/>
                </a:solidFill>
                <a:latin typeface="Glacial Indifference"/>
              </a:rPr>
              <a:t>Small amounts increasing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972117"/>
            <a:ext cx="17259299" cy="3764025"/>
            <a:chOff x="0" y="0"/>
            <a:chExt cx="4545659" cy="991348"/>
          </a:xfrm>
        </p:grpSpPr>
        <p:sp>
          <p:nvSpPr>
            <p:cNvPr id="3" name="Freeform 3"/>
            <p:cNvSpPr/>
            <p:nvPr/>
          </p:nvSpPr>
          <p:spPr>
            <a:xfrm>
              <a:off x="0" y="0"/>
              <a:ext cx="4212935" cy="991348"/>
            </a:xfrm>
            <a:custGeom>
              <a:avLst/>
              <a:gdLst/>
              <a:ahLst/>
              <a:cxnLst/>
              <a:rect l="l" t="t" r="r" b="b"/>
              <a:pathLst>
                <a:path w="4212935" h="991348">
                  <a:moveTo>
                    <a:pt x="0" y="0"/>
                  </a:moveTo>
                  <a:lnTo>
                    <a:pt x="4212935" y="0"/>
                  </a:lnTo>
                  <a:lnTo>
                    <a:pt x="4212935" y="991348"/>
                  </a:lnTo>
                  <a:lnTo>
                    <a:pt x="0" y="991348"/>
                  </a:lnTo>
                  <a:close/>
                </a:path>
              </a:pathLst>
            </a:custGeom>
            <a:solidFill>
              <a:srgbClr val="000000">
                <a:alpha val="0"/>
              </a:srgbClr>
            </a:solidFill>
          </p:spPr>
          <p:txBody>
            <a:bodyPr/>
            <a:lstStyle/>
            <a:p>
              <a:endParaRPr lang="en-GB"/>
            </a:p>
          </p:txBody>
        </p:sp>
        <p:sp>
          <p:nvSpPr>
            <p:cNvPr id="4" name="TextBox 4"/>
            <p:cNvSpPr txBox="1"/>
            <p:nvPr/>
          </p:nvSpPr>
          <p:spPr>
            <a:xfrm>
              <a:off x="220760" y="17361"/>
              <a:ext cx="4324899" cy="812800"/>
            </a:xfrm>
            <a:prstGeom prst="rect">
              <a:avLst/>
            </a:prstGeom>
          </p:spPr>
          <p:txBody>
            <a:bodyPr lIns="0" tIns="0" rIns="0" bIns="0" rtlCol="0" anchor="ctr"/>
            <a:lstStyle/>
            <a:p>
              <a:pPr algn="just">
                <a:lnSpc>
                  <a:spcPts val="4199"/>
                </a:lnSpc>
              </a:pPr>
              <a:r>
                <a:rPr lang="en-US" sz="3499" dirty="0">
                  <a:solidFill>
                    <a:srgbClr val="000000"/>
                  </a:solidFill>
                  <a:latin typeface="Glacial Indifference"/>
                </a:rPr>
                <a:t>If you’re having new or ongoing issues with:</a:t>
              </a:r>
            </a:p>
            <a:p>
              <a:pPr algn="just">
                <a:lnSpc>
                  <a:spcPts val="4199"/>
                </a:lnSpc>
              </a:pPr>
              <a:endParaRPr lang="en-US" sz="3499" dirty="0">
                <a:solidFill>
                  <a:srgbClr val="000000"/>
                </a:solidFill>
                <a:latin typeface="Glacial Indifference"/>
              </a:endParaRPr>
            </a:p>
            <a:p>
              <a:pPr marL="755644" lvl="1" indent="-377822" algn="just">
                <a:lnSpc>
                  <a:spcPts val="4199"/>
                </a:lnSpc>
                <a:buFont typeface="Arial"/>
                <a:buChar char="•"/>
              </a:pPr>
              <a:r>
                <a:rPr lang="en-US" sz="3499" dirty="0">
                  <a:solidFill>
                    <a:srgbClr val="000000"/>
                  </a:solidFill>
                  <a:latin typeface="Glacial Indifference"/>
                </a:rPr>
                <a:t>Fatty foods </a:t>
              </a:r>
            </a:p>
            <a:p>
              <a:pPr marL="755644" lvl="1" indent="-377822" algn="just">
                <a:lnSpc>
                  <a:spcPts val="4199"/>
                </a:lnSpc>
                <a:buFont typeface="Arial"/>
                <a:buChar char="•"/>
              </a:pPr>
              <a:r>
                <a:rPr lang="en-US" sz="3499" dirty="0">
                  <a:solidFill>
                    <a:srgbClr val="000000"/>
                  </a:solidFill>
                  <a:latin typeface="Glacial Indifference"/>
                </a:rPr>
                <a:t>Lactose - found in dairy products like milk, yoghurt, soft cheese</a:t>
              </a:r>
            </a:p>
            <a:p>
              <a:pPr marL="755644" lvl="1" indent="-377822" algn="just">
                <a:lnSpc>
                  <a:spcPts val="4199"/>
                </a:lnSpc>
                <a:buFont typeface="Arial"/>
                <a:buChar char="•"/>
              </a:pPr>
              <a:r>
                <a:rPr lang="en-US" sz="3499" dirty="0">
                  <a:solidFill>
                    <a:srgbClr val="000000"/>
                  </a:solidFill>
                  <a:latin typeface="Glacial Indifference"/>
                </a:rPr>
                <a:t>Frequency, urgency, pain or changes in pouch function/symptoms </a:t>
              </a:r>
            </a:p>
            <a:p>
              <a:pPr algn="just">
                <a:lnSpc>
                  <a:spcPts val="4199"/>
                </a:lnSpc>
              </a:pPr>
              <a:endParaRPr lang="en-US" sz="3499" dirty="0">
                <a:solidFill>
                  <a:srgbClr val="000000"/>
                </a:solidFill>
                <a:latin typeface="Glacial Indifference"/>
              </a:endParaRPr>
            </a:p>
            <a:p>
              <a:pPr algn="just">
                <a:lnSpc>
                  <a:spcPts val="4199"/>
                </a:lnSpc>
              </a:pPr>
              <a:r>
                <a:rPr lang="en-US" sz="3499" dirty="0">
                  <a:solidFill>
                    <a:srgbClr val="000000"/>
                  </a:solidFill>
                  <a:latin typeface="Glacial Indifference"/>
                </a:rPr>
                <a:t>Please speak with your GP/surgical team for further tests and investigations.</a:t>
              </a:r>
            </a:p>
          </p:txBody>
        </p:sp>
      </p:grpSp>
      <p:grpSp>
        <p:nvGrpSpPr>
          <p:cNvPr id="5" name="Group 5"/>
          <p:cNvGrpSpPr/>
          <p:nvPr/>
        </p:nvGrpSpPr>
        <p:grpSpPr>
          <a:xfrm>
            <a:off x="1028700" y="1028700"/>
            <a:ext cx="1174659" cy="1198098"/>
            <a:chOff x="0" y="0"/>
            <a:chExt cx="812800" cy="829019"/>
          </a:xfrm>
        </p:grpSpPr>
        <p:sp>
          <p:nvSpPr>
            <p:cNvPr id="6" name="Freeform 6"/>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sp>
        <p:nvSpPr>
          <p:cNvPr id="8" name="Freeform 8"/>
          <p:cNvSpPr/>
          <p:nvPr/>
        </p:nvSpPr>
        <p:spPr>
          <a:xfrm>
            <a:off x="12110445" y="7220923"/>
            <a:ext cx="2374932" cy="1819792"/>
          </a:xfrm>
          <a:custGeom>
            <a:avLst/>
            <a:gdLst/>
            <a:ahLst/>
            <a:cxnLst/>
            <a:rect l="l" t="t" r="r" b="b"/>
            <a:pathLst>
              <a:path w="2374932" h="1819792">
                <a:moveTo>
                  <a:pt x="0" y="0"/>
                </a:moveTo>
                <a:lnTo>
                  <a:pt x="2374932" y="0"/>
                </a:lnTo>
                <a:lnTo>
                  <a:pt x="2374932" y="1819792"/>
                </a:lnTo>
                <a:lnTo>
                  <a:pt x="0" y="18197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3568011" y="7504502"/>
            <a:ext cx="1535319" cy="1351081"/>
          </a:xfrm>
          <a:custGeom>
            <a:avLst/>
            <a:gdLst/>
            <a:ahLst/>
            <a:cxnLst/>
            <a:rect l="l" t="t" r="r" b="b"/>
            <a:pathLst>
              <a:path w="1535319" h="1351081">
                <a:moveTo>
                  <a:pt x="0" y="0"/>
                </a:moveTo>
                <a:lnTo>
                  <a:pt x="1535319" y="0"/>
                </a:lnTo>
                <a:lnTo>
                  <a:pt x="1535319" y="1351081"/>
                </a:lnTo>
                <a:lnTo>
                  <a:pt x="0" y="1351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5103330" y="7380069"/>
            <a:ext cx="3114253" cy="1599948"/>
          </a:xfrm>
          <a:custGeom>
            <a:avLst/>
            <a:gdLst/>
            <a:ahLst/>
            <a:cxnLst/>
            <a:rect l="l" t="t" r="r" b="b"/>
            <a:pathLst>
              <a:path w="3114253" h="1599948">
                <a:moveTo>
                  <a:pt x="0" y="0"/>
                </a:moveTo>
                <a:lnTo>
                  <a:pt x="3114253" y="0"/>
                </a:lnTo>
                <a:lnTo>
                  <a:pt x="3114253" y="1599948"/>
                </a:lnTo>
                <a:lnTo>
                  <a:pt x="0" y="15999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8217583" y="7319371"/>
            <a:ext cx="1359861" cy="1721344"/>
          </a:xfrm>
          <a:custGeom>
            <a:avLst/>
            <a:gdLst/>
            <a:ahLst/>
            <a:cxnLst/>
            <a:rect l="l" t="t" r="r" b="b"/>
            <a:pathLst>
              <a:path w="1359861" h="1721344">
                <a:moveTo>
                  <a:pt x="0" y="0"/>
                </a:moveTo>
                <a:lnTo>
                  <a:pt x="1359862" y="0"/>
                </a:lnTo>
                <a:lnTo>
                  <a:pt x="1359862" y="1721344"/>
                </a:lnTo>
                <a:lnTo>
                  <a:pt x="0" y="1721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a:off x="9745749" y="7597688"/>
            <a:ext cx="2040338" cy="1382329"/>
          </a:xfrm>
          <a:custGeom>
            <a:avLst/>
            <a:gdLst/>
            <a:ahLst/>
            <a:cxnLst/>
            <a:rect l="l" t="t" r="r" b="b"/>
            <a:pathLst>
              <a:path w="2040338" h="1382329">
                <a:moveTo>
                  <a:pt x="0" y="0"/>
                </a:moveTo>
                <a:lnTo>
                  <a:pt x="2040338" y="0"/>
                </a:lnTo>
                <a:lnTo>
                  <a:pt x="2040338" y="1382329"/>
                </a:lnTo>
                <a:lnTo>
                  <a:pt x="0" y="1382329"/>
                </a:lnTo>
                <a:lnTo>
                  <a:pt x="0" y="0"/>
                </a:lnTo>
                <a:close/>
              </a:path>
            </a:pathLst>
          </a:custGeom>
          <a:blipFill>
            <a:blip r:embed="rId10"/>
            <a:stretch>
              <a:fillRect/>
            </a:stretch>
          </a:blipFill>
        </p:spPr>
        <p:txBody>
          <a:bodyPr/>
          <a:lstStyle/>
          <a:p>
            <a:endParaRPr lang="en-GB"/>
          </a:p>
        </p:txBody>
      </p:sp>
      <p:sp>
        <p:nvSpPr>
          <p:cNvPr id="13" name="TextBox 13"/>
          <p:cNvSpPr txBox="1"/>
          <p:nvPr/>
        </p:nvSpPr>
        <p:spPr>
          <a:xfrm>
            <a:off x="2483174" y="1127687"/>
            <a:ext cx="14541513" cy="876300"/>
          </a:xfrm>
          <a:prstGeom prst="rect">
            <a:avLst/>
          </a:prstGeom>
        </p:spPr>
        <p:txBody>
          <a:bodyPr lIns="0" tIns="0" rIns="0" bIns="0" rtlCol="0" anchor="t">
            <a:spAutoFit/>
          </a:bodyPr>
          <a:lstStyle/>
          <a:p>
            <a:pPr marL="0" lvl="0" indent="0">
              <a:lnSpc>
                <a:spcPts val="6960"/>
              </a:lnSpc>
            </a:pPr>
            <a:r>
              <a:rPr lang="en-US" sz="5800">
                <a:solidFill>
                  <a:srgbClr val="1E3950"/>
                </a:solidFill>
                <a:latin typeface="Glacial Indifference"/>
              </a:rPr>
              <a:t>On-going diet - New or Continuing Symptoms</a:t>
            </a:r>
          </a:p>
        </p:txBody>
      </p:sp>
      <p:sp>
        <p:nvSpPr>
          <p:cNvPr id="14" name="TextBox 14"/>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625278"/>
            <a:ext cx="15995988" cy="7025563"/>
            <a:chOff x="0" y="0"/>
            <a:chExt cx="4212935" cy="1850354"/>
          </a:xfrm>
        </p:grpSpPr>
        <p:sp>
          <p:nvSpPr>
            <p:cNvPr id="3" name="Freeform 3"/>
            <p:cNvSpPr/>
            <p:nvPr/>
          </p:nvSpPr>
          <p:spPr>
            <a:xfrm>
              <a:off x="0" y="0"/>
              <a:ext cx="4212935" cy="1850354"/>
            </a:xfrm>
            <a:custGeom>
              <a:avLst/>
              <a:gdLst/>
              <a:ahLst/>
              <a:cxnLst/>
              <a:rect l="l" t="t" r="r" b="b"/>
              <a:pathLst>
                <a:path w="4212935" h="1850354">
                  <a:moveTo>
                    <a:pt x="0" y="0"/>
                  </a:moveTo>
                  <a:lnTo>
                    <a:pt x="4212935" y="0"/>
                  </a:lnTo>
                  <a:lnTo>
                    <a:pt x="4212935" y="1850354"/>
                  </a:lnTo>
                  <a:lnTo>
                    <a:pt x="0" y="1850354"/>
                  </a:lnTo>
                  <a:close/>
                </a:path>
              </a:pathLst>
            </a:custGeom>
            <a:solidFill>
              <a:srgbClr val="000000">
                <a:alpha val="0"/>
              </a:srgbClr>
            </a:solidFill>
          </p:spPr>
          <p:txBody>
            <a:bodyPr/>
            <a:lstStyle/>
            <a:p>
              <a:endParaRPr lang="en-GB"/>
            </a:p>
          </p:txBody>
        </p:sp>
        <p:sp>
          <p:nvSpPr>
            <p:cNvPr id="4" name="TextBox 4"/>
            <p:cNvSpPr txBox="1"/>
            <p:nvPr/>
          </p:nvSpPr>
          <p:spPr>
            <a:xfrm>
              <a:off x="29004" y="517707"/>
              <a:ext cx="4084069" cy="812800"/>
            </a:xfrm>
            <a:prstGeom prst="rect">
              <a:avLst/>
            </a:prstGeom>
          </p:spPr>
          <p:txBody>
            <a:bodyPr lIns="0" tIns="0" rIns="0" bIns="0" rtlCol="0" anchor="ctr"/>
            <a:lstStyle/>
            <a:p>
              <a:pPr algn="just">
                <a:lnSpc>
                  <a:spcPts val="3959"/>
                </a:lnSpc>
              </a:pPr>
              <a:r>
                <a:rPr lang="en-US" sz="3299" dirty="0">
                  <a:solidFill>
                    <a:srgbClr val="000000"/>
                  </a:solidFill>
                  <a:latin typeface="Glacial Indifference"/>
                </a:rPr>
                <a:t>Hydration can be particularly challenging and important when we have a J-Pouch</a:t>
              </a:r>
            </a:p>
            <a:p>
              <a:pPr algn="just">
                <a:lnSpc>
                  <a:spcPts val="3959"/>
                </a:lnSpc>
              </a:pPr>
              <a:endParaRPr lang="en-US" sz="3299" dirty="0">
                <a:solidFill>
                  <a:srgbClr val="000000"/>
                </a:solidFill>
                <a:latin typeface="Glacial Indifference"/>
              </a:endParaRPr>
            </a:p>
            <a:p>
              <a:pPr algn="just">
                <a:lnSpc>
                  <a:spcPts val="3959"/>
                </a:lnSpc>
              </a:pPr>
              <a:r>
                <a:rPr lang="en-US" sz="3299" dirty="0">
                  <a:solidFill>
                    <a:srgbClr val="000000"/>
                  </a:solidFill>
                  <a:latin typeface="Glacial Indifference Bold"/>
                </a:rPr>
                <a:t>Check your urine </a:t>
              </a:r>
              <a:r>
                <a:rPr lang="en-US" sz="3299" dirty="0" err="1">
                  <a:solidFill>
                    <a:srgbClr val="000000"/>
                  </a:solidFill>
                  <a:latin typeface="Glacial Indifference Bold"/>
                </a:rPr>
                <a:t>colour</a:t>
              </a:r>
              <a:r>
                <a:rPr lang="en-US" sz="3299" dirty="0">
                  <a:solidFill>
                    <a:srgbClr val="000000"/>
                  </a:solidFill>
                  <a:latin typeface="Glacial Indifference Bold"/>
                </a:rPr>
                <a:t> to check hydration status</a:t>
              </a:r>
            </a:p>
            <a:p>
              <a:pPr algn="just">
                <a:lnSpc>
                  <a:spcPts val="3959"/>
                </a:lnSpc>
              </a:pPr>
              <a:endParaRPr lang="en-US" sz="3299" dirty="0">
                <a:solidFill>
                  <a:srgbClr val="000000"/>
                </a:solidFill>
                <a:latin typeface="Glacial Indifference Bold"/>
              </a:endParaRPr>
            </a:p>
            <a:p>
              <a:pPr algn="just">
                <a:lnSpc>
                  <a:spcPts val="3959"/>
                </a:lnSpc>
              </a:pPr>
              <a:endParaRPr lang="en-US" sz="3299" dirty="0">
                <a:solidFill>
                  <a:srgbClr val="000000"/>
                </a:solidFill>
                <a:latin typeface="Glacial Indifference Bold"/>
              </a:endParaRPr>
            </a:p>
            <a:p>
              <a:pPr algn="just">
                <a:lnSpc>
                  <a:spcPts val="3959"/>
                </a:lnSpc>
              </a:pPr>
              <a:endParaRPr lang="en-US" sz="3299" dirty="0">
                <a:solidFill>
                  <a:srgbClr val="000000"/>
                </a:solidFill>
                <a:latin typeface="Glacial Indifference Bold"/>
              </a:endParaRPr>
            </a:p>
            <a:p>
              <a:pPr algn="just">
                <a:lnSpc>
                  <a:spcPts val="3959"/>
                </a:lnSpc>
              </a:pPr>
              <a:r>
                <a:rPr lang="en-US" sz="3299" dirty="0">
                  <a:solidFill>
                    <a:srgbClr val="000000"/>
                  </a:solidFill>
                  <a:latin typeface="Glacial Indifference"/>
                </a:rPr>
                <a:t>Signs of mild dehydration include:</a:t>
              </a:r>
            </a:p>
            <a:p>
              <a:pPr marL="712465" lvl="1" indent="-356233" algn="just">
                <a:lnSpc>
                  <a:spcPts val="3959"/>
                </a:lnSpc>
                <a:buFont typeface="Arial"/>
                <a:buChar char="•"/>
              </a:pPr>
              <a:r>
                <a:rPr lang="en-US" sz="3299" dirty="0">
                  <a:solidFill>
                    <a:srgbClr val="000000"/>
                  </a:solidFill>
                  <a:latin typeface="Glacial Indifference"/>
                </a:rPr>
                <a:t>Headache</a:t>
              </a:r>
            </a:p>
            <a:p>
              <a:pPr marL="712465" lvl="1" indent="-356233" algn="just">
                <a:lnSpc>
                  <a:spcPts val="3959"/>
                </a:lnSpc>
                <a:buFont typeface="Arial"/>
                <a:buChar char="•"/>
              </a:pPr>
              <a:r>
                <a:rPr lang="en-US" sz="3299" dirty="0">
                  <a:solidFill>
                    <a:srgbClr val="000000"/>
                  </a:solidFill>
                  <a:latin typeface="Glacial Indifference"/>
                </a:rPr>
                <a:t>Thirst / dry mouth</a:t>
              </a:r>
            </a:p>
            <a:p>
              <a:pPr marL="712465" lvl="1" indent="-356233" algn="just">
                <a:lnSpc>
                  <a:spcPts val="3959"/>
                </a:lnSpc>
                <a:buFont typeface="Arial"/>
                <a:buChar char="•"/>
              </a:pPr>
              <a:r>
                <a:rPr lang="en-US" sz="3299" dirty="0">
                  <a:solidFill>
                    <a:srgbClr val="000000"/>
                  </a:solidFill>
                  <a:latin typeface="Glacial Indifference"/>
                </a:rPr>
                <a:t>Tiredness / fatigue</a:t>
              </a:r>
            </a:p>
            <a:p>
              <a:pPr marL="712465" lvl="1" indent="-356233" algn="just">
                <a:lnSpc>
                  <a:spcPts val="3959"/>
                </a:lnSpc>
                <a:buFont typeface="Arial"/>
                <a:buChar char="•"/>
              </a:pPr>
              <a:r>
                <a:rPr lang="en-US" sz="3299" dirty="0">
                  <a:solidFill>
                    <a:srgbClr val="000000"/>
                  </a:solidFill>
                  <a:latin typeface="Glacial Indifference"/>
                </a:rPr>
                <a:t>Poor concentration</a:t>
              </a:r>
            </a:p>
            <a:p>
              <a:pPr marL="712465" lvl="1" indent="-356233" algn="just">
                <a:lnSpc>
                  <a:spcPts val="3959"/>
                </a:lnSpc>
                <a:buFont typeface="Arial"/>
                <a:buChar char="•"/>
              </a:pPr>
              <a:r>
                <a:rPr lang="en-US" sz="3299" dirty="0">
                  <a:solidFill>
                    <a:srgbClr val="000000"/>
                  </a:solidFill>
                  <a:latin typeface="Glacial Indifference"/>
                </a:rPr>
                <a:t>Darker urine</a:t>
              </a:r>
            </a:p>
            <a:p>
              <a:pPr algn="just">
                <a:lnSpc>
                  <a:spcPts val="3959"/>
                </a:lnSpc>
              </a:pPr>
              <a:endParaRPr lang="en-US" sz="3299" dirty="0">
                <a:solidFill>
                  <a:srgbClr val="000000"/>
                </a:solidFill>
                <a:latin typeface="Glacial Indifference"/>
              </a:endParaRPr>
            </a:p>
            <a:p>
              <a:pPr algn="just">
                <a:lnSpc>
                  <a:spcPts val="3959"/>
                </a:lnSpc>
              </a:pPr>
              <a:endParaRPr lang="en-US" sz="3299" dirty="0">
                <a:solidFill>
                  <a:srgbClr val="000000"/>
                </a:solidFill>
                <a:latin typeface="Glacial Indifference"/>
              </a:endParaRPr>
            </a:p>
          </p:txBody>
        </p:sp>
      </p:grpSp>
      <p:grpSp>
        <p:nvGrpSpPr>
          <p:cNvPr id="5" name="Group 5"/>
          <p:cNvGrpSpPr/>
          <p:nvPr/>
        </p:nvGrpSpPr>
        <p:grpSpPr>
          <a:xfrm>
            <a:off x="1028700" y="1028700"/>
            <a:ext cx="1174659" cy="1198098"/>
            <a:chOff x="0" y="0"/>
            <a:chExt cx="812800" cy="829019"/>
          </a:xfrm>
        </p:grpSpPr>
        <p:sp>
          <p:nvSpPr>
            <p:cNvPr id="6" name="Freeform 6"/>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sp>
        <p:nvSpPr>
          <p:cNvPr id="8" name="Freeform 8"/>
          <p:cNvSpPr/>
          <p:nvPr/>
        </p:nvSpPr>
        <p:spPr>
          <a:xfrm>
            <a:off x="2093234" y="4414700"/>
            <a:ext cx="7464867" cy="728800"/>
          </a:xfrm>
          <a:custGeom>
            <a:avLst/>
            <a:gdLst/>
            <a:ahLst/>
            <a:cxnLst/>
            <a:rect l="l" t="t" r="r" b="b"/>
            <a:pathLst>
              <a:path w="9255567" h="906139">
                <a:moveTo>
                  <a:pt x="0" y="0"/>
                </a:moveTo>
                <a:lnTo>
                  <a:pt x="9255567" y="0"/>
                </a:lnTo>
                <a:lnTo>
                  <a:pt x="9255567" y="906139"/>
                </a:lnTo>
                <a:lnTo>
                  <a:pt x="0" y="906139"/>
                </a:lnTo>
                <a:lnTo>
                  <a:pt x="0" y="0"/>
                </a:lnTo>
                <a:close/>
              </a:path>
            </a:pathLst>
          </a:custGeom>
          <a:blipFill>
            <a:blip r:embed="rId3"/>
            <a:stretch>
              <a:fillRect/>
            </a:stretch>
          </a:blipFill>
        </p:spPr>
        <p:txBody>
          <a:bodyPr/>
          <a:lstStyle/>
          <a:p>
            <a:endParaRPr lang="en-GB"/>
          </a:p>
        </p:txBody>
      </p:sp>
      <p:sp>
        <p:nvSpPr>
          <p:cNvPr id="9" name="TextBox 9"/>
          <p:cNvSpPr txBox="1"/>
          <p:nvPr/>
        </p:nvSpPr>
        <p:spPr>
          <a:xfrm>
            <a:off x="2483174" y="1080062"/>
            <a:ext cx="14541513" cy="1095375"/>
          </a:xfrm>
          <a:prstGeom prst="rect">
            <a:avLst/>
          </a:prstGeom>
        </p:spPr>
        <p:txBody>
          <a:bodyPr lIns="0" tIns="0" rIns="0" bIns="0" rtlCol="0" anchor="t">
            <a:spAutoFit/>
          </a:bodyPr>
          <a:lstStyle/>
          <a:p>
            <a:pPr marL="0" lvl="0" indent="0">
              <a:lnSpc>
                <a:spcPts val="8640"/>
              </a:lnSpc>
            </a:pPr>
            <a:r>
              <a:rPr lang="en-US" sz="7200">
                <a:solidFill>
                  <a:srgbClr val="1E3950"/>
                </a:solidFill>
                <a:latin typeface="Glacial Indifference"/>
              </a:rPr>
              <a:t>On-going diet - Fluids &amp; hydration</a:t>
            </a:r>
          </a:p>
        </p:txBody>
      </p:sp>
      <p:sp>
        <p:nvSpPr>
          <p:cNvPr id="10" name="TextBox 10"/>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295400" y="4155339"/>
            <a:ext cx="15995988" cy="5422924"/>
            <a:chOff x="0" y="0"/>
            <a:chExt cx="4212935" cy="1428260"/>
          </a:xfrm>
        </p:grpSpPr>
        <p:sp>
          <p:nvSpPr>
            <p:cNvPr id="3" name="Freeform 3"/>
            <p:cNvSpPr/>
            <p:nvPr/>
          </p:nvSpPr>
          <p:spPr>
            <a:xfrm>
              <a:off x="0" y="0"/>
              <a:ext cx="4212935" cy="1428260"/>
            </a:xfrm>
            <a:custGeom>
              <a:avLst/>
              <a:gdLst/>
              <a:ahLst/>
              <a:cxnLst/>
              <a:rect l="l" t="t" r="r" b="b"/>
              <a:pathLst>
                <a:path w="4212935" h="1428260">
                  <a:moveTo>
                    <a:pt x="0" y="0"/>
                  </a:moveTo>
                  <a:lnTo>
                    <a:pt x="4212935" y="0"/>
                  </a:lnTo>
                  <a:lnTo>
                    <a:pt x="4212935" y="1428260"/>
                  </a:lnTo>
                  <a:lnTo>
                    <a:pt x="0" y="1428260"/>
                  </a:lnTo>
                  <a:close/>
                </a:path>
              </a:pathLst>
            </a:custGeom>
            <a:solidFill>
              <a:srgbClr val="000000">
                <a:alpha val="0"/>
              </a:srgbClr>
            </a:solidFill>
          </p:spPr>
          <p:txBody>
            <a:bodyPr/>
            <a:lstStyle/>
            <a:p>
              <a:endParaRPr lang="en-GB"/>
            </a:p>
          </p:txBody>
        </p:sp>
        <p:sp>
          <p:nvSpPr>
            <p:cNvPr id="4" name="TextBox 4"/>
            <p:cNvSpPr txBox="1"/>
            <p:nvPr/>
          </p:nvSpPr>
          <p:spPr>
            <a:xfrm>
              <a:off x="0" y="0"/>
              <a:ext cx="4182039" cy="812800"/>
            </a:xfrm>
            <a:prstGeom prst="rect">
              <a:avLst/>
            </a:prstGeom>
          </p:spPr>
          <p:txBody>
            <a:bodyPr lIns="0" tIns="0" rIns="0" bIns="0" rtlCol="0" anchor="ctr"/>
            <a:lstStyle/>
            <a:p>
              <a:pPr algn="just">
                <a:lnSpc>
                  <a:spcPts val="4679"/>
                </a:lnSpc>
              </a:pPr>
              <a:r>
                <a:rPr lang="en-US" sz="3899" dirty="0">
                  <a:solidFill>
                    <a:srgbClr val="000000"/>
                  </a:solidFill>
                  <a:latin typeface="Glacial Indifference"/>
                </a:rPr>
                <a:t>For fluids to be optimally absorbed by our body, a drink needs to have the right balance of three things:</a:t>
              </a:r>
            </a:p>
            <a:p>
              <a:pPr algn="just">
                <a:lnSpc>
                  <a:spcPts val="4679"/>
                </a:lnSpc>
              </a:pPr>
              <a:endParaRPr lang="en-US" sz="3899" dirty="0">
                <a:solidFill>
                  <a:srgbClr val="000000"/>
                </a:solidFill>
                <a:latin typeface="Glacial Indifference"/>
              </a:endParaRPr>
            </a:p>
            <a:p>
              <a:pPr algn="just">
                <a:lnSpc>
                  <a:spcPts val="4679"/>
                </a:lnSpc>
              </a:pPr>
              <a:endParaRPr lang="en-US" sz="3899" dirty="0">
                <a:solidFill>
                  <a:srgbClr val="000000"/>
                </a:solidFill>
                <a:latin typeface="Glacial Indifference"/>
              </a:endParaRPr>
            </a:p>
            <a:p>
              <a:pPr algn="ctr">
                <a:lnSpc>
                  <a:spcPts val="4679"/>
                </a:lnSpc>
              </a:pPr>
              <a:r>
                <a:rPr lang="en-US" sz="3899" dirty="0">
                  <a:solidFill>
                    <a:srgbClr val="204170"/>
                  </a:solidFill>
                  <a:latin typeface="Glacial Indifference Bold"/>
                </a:rPr>
                <a:t>Water + sugar + electrolytes</a:t>
              </a:r>
            </a:p>
            <a:p>
              <a:pPr algn="ctr">
                <a:lnSpc>
                  <a:spcPts val="4679"/>
                </a:lnSpc>
              </a:pPr>
              <a:endParaRPr lang="en-US" sz="3899" dirty="0">
                <a:solidFill>
                  <a:srgbClr val="204170"/>
                </a:solidFill>
                <a:latin typeface="Glacial Indifference Bold"/>
              </a:endParaRPr>
            </a:p>
            <a:p>
              <a:pPr algn="just">
                <a:lnSpc>
                  <a:spcPts val="4679"/>
                </a:lnSpc>
              </a:pPr>
              <a:endParaRPr lang="en-US" sz="3899" dirty="0">
                <a:solidFill>
                  <a:srgbClr val="204170"/>
                </a:solidFill>
                <a:latin typeface="Glacial Indifference Bold"/>
              </a:endParaRPr>
            </a:p>
            <a:p>
              <a:pPr algn="just">
                <a:lnSpc>
                  <a:spcPts val="4679"/>
                </a:lnSpc>
              </a:pPr>
              <a:r>
                <a:rPr lang="en-US" sz="3899" dirty="0">
                  <a:solidFill>
                    <a:srgbClr val="000000"/>
                  </a:solidFill>
                  <a:latin typeface="Glacial Indifference"/>
                </a:rPr>
                <a:t>Together, the right balance of water, sugar and electrolytes make up the '</a:t>
              </a:r>
              <a:r>
                <a:rPr lang="en-US" sz="3899" dirty="0">
                  <a:solidFill>
                    <a:srgbClr val="000000"/>
                  </a:solidFill>
                  <a:latin typeface="Glacial Indifference Bold"/>
                </a:rPr>
                <a:t>osmolarity</a:t>
              </a:r>
              <a:r>
                <a:rPr lang="en-US" sz="3899" dirty="0">
                  <a:solidFill>
                    <a:srgbClr val="000000"/>
                  </a:solidFill>
                  <a:latin typeface="Glacial Indifference"/>
                </a:rPr>
                <a:t>' aka the </a:t>
              </a:r>
              <a:r>
                <a:rPr lang="en-US" sz="3899" dirty="0">
                  <a:solidFill>
                    <a:srgbClr val="000000"/>
                  </a:solidFill>
                  <a:latin typeface="Glacial Indifference Bold"/>
                </a:rPr>
                <a:t>concentration </a:t>
              </a:r>
              <a:r>
                <a:rPr lang="en-US" sz="3899" dirty="0">
                  <a:solidFill>
                    <a:srgbClr val="000000"/>
                  </a:solidFill>
                  <a:latin typeface="Glacial Indifference"/>
                </a:rPr>
                <a:t>of a drink. </a:t>
              </a:r>
            </a:p>
          </p:txBody>
        </p:sp>
      </p:grpSp>
      <p:grpSp>
        <p:nvGrpSpPr>
          <p:cNvPr id="5" name="Group 5"/>
          <p:cNvGrpSpPr/>
          <p:nvPr/>
        </p:nvGrpSpPr>
        <p:grpSpPr>
          <a:xfrm>
            <a:off x="1028700" y="1028700"/>
            <a:ext cx="1174659" cy="1198098"/>
            <a:chOff x="0" y="0"/>
            <a:chExt cx="812800" cy="829019"/>
          </a:xfrm>
        </p:grpSpPr>
        <p:sp>
          <p:nvSpPr>
            <p:cNvPr id="6" name="Freeform 6"/>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sp>
        <p:nvSpPr>
          <p:cNvPr id="8" name="TextBox 8"/>
          <p:cNvSpPr txBox="1"/>
          <p:nvPr/>
        </p:nvSpPr>
        <p:spPr>
          <a:xfrm>
            <a:off x="2483174" y="1080062"/>
            <a:ext cx="14541513" cy="1095375"/>
          </a:xfrm>
          <a:prstGeom prst="rect">
            <a:avLst/>
          </a:prstGeom>
        </p:spPr>
        <p:txBody>
          <a:bodyPr lIns="0" tIns="0" rIns="0" bIns="0" rtlCol="0" anchor="t">
            <a:spAutoFit/>
          </a:bodyPr>
          <a:lstStyle/>
          <a:p>
            <a:pPr marL="0" lvl="0" indent="0">
              <a:lnSpc>
                <a:spcPts val="8640"/>
              </a:lnSpc>
            </a:pPr>
            <a:r>
              <a:rPr lang="en-US" sz="7200">
                <a:solidFill>
                  <a:srgbClr val="1E3950"/>
                </a:solidFill>
                <a:latin typeface="Glacial Indifference"/>
              </a:rPr>
              <a:t>On-going diet - Fluids &amp; hydration</a:t>
            </a:r>
          </a:p>
        </p:txBody>
      </p:sp>
      <p:sp>
        <p:nvSpPr>
          <p:cNvPr id="9" name="TextBox 9"/>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sp>
        <p:nvSpPr>
          <p:cNvPr id="2" name="TextBox 2"/>
          <p:cNvSpPr txBox="1"/>
          <p:nvPr/>
        </p:nvSpPr>
        <p:spPr>
          <a:xfrm>
            <a:off x="1028700" y="895350"/>
            <a:ext cx="15178408" cy="1226754"/>
          </a:xfrm>
          <a:prstGeom prst="rect">
            <a:avLst/>
          </a:prstGeom>
        </p:spPr>
        <p:txBody>
          <a:bodyPr lIns="0" tIns="0" rIns="0" bIns="0" rtlCol="0" anchor="t">
            <a:spAutoFit/>
          </a:bodyPr>
          <a:lstStyle/>
          <a:p>
            <a:pPr marL="0" lvl="0" indent="0">
              <a:lnSpc>
                <a:spcPts val="10080"/>
              </a:lnSpc>
              <a:spcBef>
                <a:spcPct val="0"/>
              </a:spcBef>
            </a:pPr>
            <a:r>
              <a:rPr lang="en-US" sz="7200">
                <a:solidFill>
                  <a:srgbClr val="014035"/>
                </a:solidFill>
                <a:latin typeface="Glacial Indifference"/>
              </a:rPr>
              <a:t>Clemmie Oliver</a:t>
            </a:r>
          </a:p>
        </p:txBody>
      </p:sp>
      <p:sp>
        <p:nvSpPr>
          <p:cNvPr id="3" name="TextBox 3"/>
          <p:cNvSpPr txBox="1"/>
          <p:nvPr/>
        </p:nvSpPr>
        <p:spPr>
          <a:xfrm>
            <a:off x="1028700" y="2647212"/>
            <a:ext cx="16230600" cy="5443855"/>
          </a:xfrm>
          <a:prstGeom prst="rect">
            <a:avLst/>
          </a:prstGeom>
        </p:spPr>
        <p:txBody>
          <a:bodyPr lIns="0" tIns="0" rIns="0" bIns="0" rtlCol="0" anchor="t">
            <a:spAutoFit/>
          </a:bodyPr>
          <a:lstStyle/>
          <a:p>
            <a:pPr>
              <a:lnSpc>
                <a:spcPts val="3919"/>
              </a:lnSpc>
            </a:pPr>
            <a:r>
              <a:rPr lang="en-US" sz="2799">
                <a:solidFill>
                  <a:srgbClr val="000000"/>
                </a:solidFill>
                <a:latin typeface="Glacial Indifference"/>
              </a:rPr>
              <a:t>Founder of The Nutrition &amp; Lifestyle Medicine (NALM) Clinic - Specialist IBD Nutrition &amp; Dietetics Clinic</a:t>
            </a:r>
          </a:p>
          <a:p>
            <a:pPr>
              <a:lnSpc>
                <a:spcPts val="3919"/>
              </a:lnSpc>
            </a:pPr>
            <a:endParaRPr lang="en-US" sz="2799">
              <a:solidFill>
                <a:srgbClr val="000000"/>
              </a:solidFill>
              <a:latin typeface="Glacial Indifference"/>
            </a:endParaRPr>
          </a:p>
          <a:p>
            <a:pPr>
              <a:lnSpc>
                <a:spcPts val="3919"/>
              </a:lnSpc>
            </a:pPr>
            <a:r>
              <a:rPr lang="en-US" sz="2799">
                <a:solidFill>
                  <a:srgbClr val="000000"/>
                </a:solidFill>
                <a:latin typeface="Glacial Indifference"/>
              </a:rPr>
              <a:t>Registered Associate Nutritionist (MSc, ANutr, AfN) </a:t>
            </a:r>
          </a:p>
          <a:p>
            <a:pPr>
              <a:lnSpc>
                <a:spcPts val="3919"/>
              </a:lnSpc>
            </a:pPr>
            <a:endParaRPr lang="en-US" sz="2799">
              <a:solidFill>
                <a:srgbClr val="000000"/>
              </a:solidFill>
              <a:latin typeface="Glacial Indifference"/>
            </a:endParaRPr>
          </a:p>
          <a:p>
            <a:pPr>
              <a:lnSpc>
                <a:spcPts val="3919"/>
              </a:lnSpc>
            </a:pPr>
            <a:r>
              <a:rPr lang="en-US" sz="2799">
                <a:solidFill>
                  <a:srgbClr val="000000"/>
                </a:solidFill>
                <a:latin typeface="Glacial Indifference"/>
              </a:rPr>
              <a:t>Registered Nutritional Therapist (DipION, mBANT, CNHC)</a:t>
            </a:r>
          </a:p>
          <a:p>
            <a:pPr>
              <a:lnSpc>
                <a:spcPts val="3919"/>
              </a:lnSpc>
            </a:pPr>
            <a:endParaRPr lang="en-US" sz="2799">
              <a:solidFill>
                <a:srgbClr val="000000"/>
              </a:solidFill>
              <a:latin typeface="Glacial Indifference"/>
            </a:endParaRPr>
          </a:p>
          <a:p>
            <a:pPr>
              <a:lnSpc>
                <a:spcPts val="3919"/>
              </a:lnSpc>
            </a:pPr>
            <a:r>
              <a:rPr lang="en-US" sz="2799">
                <a:solidFill>
                  <a:srgbClr val="000000"/>
                </a:solidFill>
                <a:latin typeface="Glacial Indifference"/>
              </a:rPr>
              <a:t>Nutrition Advisor for Crohns &amp; Colitis UK &amp; IBD Relief</a:t>
            </a:r>
          </a:p>
          <a:p>
            <a:pPr>
              <a:lnSpc>
                <a:spcPts val="3919"/>
              </a:lnSpc>
            </a:pPr>
            <a:endParaRPr lang="en-US" sz="2799">
              <a:solidFill>
                <a:srgbClr val="000000"/>
              </a:solidFill>
              <a:latin typeface="Glacial Indifference"/>
            </a:endParaRPr>
          </a:p>
          <a:p>
            <a:pPr>
              <a:lnSpc>
                <a:spcPts val="3919"/>
              </a:lnSpc>
            </a:pPr>
            <a:r>
              <a:rPr lang="en-US" sz="2799">
                <a:solidFill>
                  <a:srgbClr val="000000"/>
                </a:solidFill>
                <a:latin typeface="Glacial Indifference"/>
              </a:rPr>
              <a:t>Ambassador for Bowel Disease UK</a:t>
            </a:r>
          </a:p>
          <a:p>
            <a:pPr>
              <a:lnSpc>
                <a:spcPts val="3919"/>
              </a:lnSpc>
            </a:pPr>
            <a:endParaRPr lang="en-US" sz="2799">
              <a:solidFill>
                <a:srgbClr val="000000"/>
              </a:solidFill>
              <a:latin typeface="Glacial Indifference"/>
            </a:endParaRPr>
          </a:p>
          <a:p>
            <a:pPr marL="0" lvl="0" indent="0" algn="l">
              <a:lnSpc>
                <a:spcPts val="3920"/>
              </a:lnSpc>
              <a:spcBef>
                <a:spcPct val="0"/>
              </a:spcBef>
            </a:pPr>
            <a:r>
              <a:rPr lang="en-US" sz="2800">
                <a:solidFill>
                  <a:srgbClr val="000000"/>
                </a:solidFill>
                <a:latin typeface="Glacial Indifference"/>
              </a:rPr>
              <a:t>IBD &amp; J Pouch Patient</a:t>
            </a:r>
          </a:p>
        </p:txBody>
      </p:sp>
      <p:sp>
        <p:nvSpPr>
          <p:cNvPr id="4" name="TextBox 4"/>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561173" y="6532744"/>
            <a:ext cx="16345771" cy="3086099"/>
            <a:chOff x="-31010" y="-88379"/>
            <a:chExt cx="4305059" cy="812800"/>
          </a:xfrm>
        </p:grpSpPr>
        <p:sp>
          <p:nvSpPr>
            <p:cNvPr id="3" name="Freeform 3"/>
            <p:cNvSpPr/>
            <p:nvPr/>
          </p:nvSpPr>
          <p:spPr>
            <a:xfrm>
              <a:off x="0" y="0"/>
              <a:ext cx="4212935" cy="415411"/>
            </a:xfrm>
            <a:custGeom>
              <a:avLst/>
              <a:gdLst/>
              <a:ahLst/>
              <a:cxnLst/>
              <a:rect l="l" t="t" r="r" b="b"/>
              <a:pathLst>
                <a:path w="4212935" h="415411">
                  <a:moveTo>
                    <a:pt x="0" y="0"/>
                  </a:moveTo>
                  <a:lnTo>
                    <a:pt x="4212935" y="0"/>
                  </a:lnTo>
                  <a:lnTo>
                    <a:pt x="4212935" y="415411"/>
                  </a:lnTo>
                  <a:lnTo>
                    <a:pt x="0" y="415411"/>
                  </a:lnTo>
                  <a:close/>
                </a:path>
              </a:pathLst>
            </a:custGeom>
            <a:solidFill>
              <a:srgbClr val="000000">
                <a:alpha val="0"/>
              </a:srgbClr>
            </a:solidFill>
          </p:spPr>
          <p:txBody>
            <a:bodyPr/>
            <a:lstStyle/>
            <a:p>
              <a:endParaRPr lang="en-GB"/>
            </a:p>
          </p:txBody>
        </p:sp>
        <p:sp>
          <p:nvSpPr>
            <p:cNvPr id="4" name="TextBox 4"/>
            <p:cNvSpPr txBox="1"/>
            <p:nvPr/>
          </p:nvSpPr>
          <p:spPr>
            <a:xfrm>
              <a:off x="-31010" y="-88379"/>
              <a:ext cx="4305059" cy="812800"/>
            </a:xfrm>
            <a:prstGeom prst="rect">
              <a:avLst/>
            </a:prstGeom>
          </p:spPr>
          <p:txBody>
            <a:bodyPr lIns="0" tIns="0" rIns="0" bIns="0" rtlCol="0" anchor="ctr"/>
            <a:lstStyle/>
            <a:p>
              <a:pPr algn="ctr">
                <a:lnSpc>
                  <a:spcPts val="3959"/>
                </a:lnSpc>
              </a:pPr>
              <a:r>
                <a:rPr lang="en-US" sz="3299" dirty="0">
                  <a:solidFill>
                    <a:srgbClr val="000000"/>
                  </a:solidFill>
                  <a:latin typeface="Glacial Indifference Bold"/>
                </a:rPr>
                <a:t>When dehydrated/to support hydration: </a:t>
              </a:r>
            </a:p>
            <a:p>
              <a:pPr algn="ctr">
                <a:lnSpc>
                  <a:spcPts val="3959"/>
                </a:lnSpc>
              </a:pPr>
              <a:r>
                <a:rPr lang="en-US" sz="3299" dirty="0">
                  <a:solidFill>
                    <a:srgbClr val="000000"/>
                  </a:solidFill>
                  <a:latin typeface="Glacial Indifference"/>
                </a:rPr>
                <a:t>Low/optimal osmolarity to support absorption and hydration </a:t>
              </a:r>
            </a:p>
            <a:p>
              <a:pPr algn="ctr">
                <a:lnSpc>
                  <a:spcPts val="3959"/>
                </a:lnSpc>
              </a:pPr>
              <a:r>
                <a:rPr lang="en-US" sz="3299" dirty="0">
                  <a:solidFill>
                    <a:srgbClr val="014035"/>
                  </a:solidFill>
                  <a:latin typeface="Glacial Indifference Bold"/>
                </a:rPr>
                <a:t>i.e. water with some sugar and salt</a:t>
              </a:r>
            </a:p>
          </p:txBody>
        </p:sp>
      </p:grpSp>
      <p:grpSp>
        <p:nvGrpSpPr>
          <p:cNvPr id="5" name="Group 5"/>
          <p:cNvGrpSpPr/>
          <p:nvPr/>
        </p:nvGrpSpPr>
        <p:grpSpPr>
          <a:xfrm>
            <a:off x="1028700" y="1028700"/>
            <a:ext cx="1174659" cy="1198098"/>
            <a:chOff x="0" y="0"/>
            <a:chExt cx="812800" cy="829019"/>
          </a:xfrm>
        </p:grpSpPr>
        <p:sp>
          <p:nvSpPr>
            <p:cNvPr id="6" name="Freeform 6"/>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grpSp>
        <p:nvGrpSpPr>
          <p:cNvPr id="8" name="Group 8"/>
          <p:cNvGrpSpPr/>
          <p:nvPr/>
        </p:nvGrpSpPr>
        <p:grpSpPr>
          <a:xfrm>
            <a:off x="8734058" y="3594034"/>
            <a:ext cx="8424122" cy="3539413"/>
            <a:chOff x="0" y="0"/>
            <a:chExt cx="2218699" cy="932191"/>
          </a:xfrm>
        </p:grpSpPr>
        <p:sp>
          <p:nvSpPr>
            <p:cNvPr id="9" name="Freeform 9"/>
            <p:cNvSpPr/>
            <p:nvPr/>
          </p:nvSpPr>
          <p:spPr>
            <a:xfrm>
              <a:off x="0" y="0"/>
              <a:ext cx="2218699" cy="806759"/>
            </a:xfrm>
            <a:custGeom>
              <a:avLst/>
              <a:gdLst/>
              <a:ahLst/>
              <a:cxnLst/>
              <a:rect l="l" t="t" r="r" b="b"/>
              <a:pathLst>
                <a:path w="2218699" h="806759">
                  <a:moveTo>
                    <a:pt x="0" y="0"/>
                  </a:moveTo>
                  <a:lnTo>
                    <a:pt x="2218699" y="0"/>
                  </a:lnTo>
                  <a:lnTo>
                    <a:pt x="2218699" y="806759"/>
                  </a:lnTo>
                  <a:lnTo>
                    <a:pt x="0" y="806759"/>
                  </a:lnTo>
                  <a:close/>
                </a:path>
              </a:pathLst>
            </a:custGeom>
            <a:solidFill>
              <a:srgbClr val="000000">
                <a:alpha val="0"/>
              </a:srgbClr>
            </a:solidFill>
          </p:spPr>
          <p:txBody>
            <a:bodyPr/>
            <a:lstStyle/>
            <a:p>
              <a:endParaRPr lang="en-GB"/>
            </a:p>
          </p:txBody>
        </p:sp>
        <p:sp>
          <p:nvSpPr>
            <p:cNvPr id="10" name="TextBox 10"/>
            <p:cNvSpPr txBox="1"/>
            <p:nvPr/>
          </p:nvSpPr>
          <p:spPr>
            <a:xfrm>
              <a:off x="7967" y="119391"/>
              <a:ext cx="2053075" cy="812800"/>
            </a:xfrm>
            <a:prstGeom prst="rect">
              <a:avLst/>
            </a:prstGeom>
          </p:spPr>
          <p:txBody>
            <a:bodyPr lIns="0" tIns="0" rIns="0" bIns="0" rtlCol="0" anchor="t"/>
            <a:lstStyle/>
            <a:p>
              <a:pPr algn="ctr">
                <a:lnSpc>
                  <a:spcPts val="3959"/>
                </a:lnSpc>
              </a:pPr>
              <a:r>
                <a:rPr lang="en-US" sz="3299" dirty="0">
                  <a:solidFill>
                    <a:srgbClr val="000000"/>
                  </a:solidFill>
                  <a:latin typeface="Glacial Indifference Bold"/>
                </a:rPr>
                <a:t>Drinks with high osmolarity:</a:t>
              </a:r>
              <a:r>
                <a:rPr lang="en-US" sz="3299" dirty="0">
                  <a:solidFill>
                    <a:srgbClr val="000000"/>
                  </a:solidFill>
                  <a:latin typeface="Glacial Indifference"/>
                </a:rPr>
                <a:t> </a:t>
              </a:r>
            </a:p>
            <a:p>
              <a:pPr algn="ctr">
                <a:lnSpc>
                  <a:spcPts val="3959"/>
                </a:lnSpc>
              </a:pPr>
              <a:r>
                <a:rPr lang="en-US" sz="3299" dirty="0">
                  <a:solidFill>
                    <a:srgbClr val="000000"/>
                  </a:solidFill>
                  <a:latin typeface="Glacial Indifference"/>
                </a:rPr>
                <a:t>(Lots of sugar / salt)</a:t>
              </a:r>
            </a:p>
            <a:p>
              <a:pPr algn="ctr">
                <a:lnSpc>
                  <a:spcPts val="3959"/>
                </a:lnSpc>
              </a:pPr>
              <a:r>
                <a:rPr lang="en-US" sz="3299" dirty="0">
                  <a:solidFill>
                    <a:srgbClr val="000000"/>
                  </a:solidFill>
                  <a:latin typeface="Glacial Indifference"/>
                </a:rPr>
                <a:t>Concentrated fruit juice</a:t>
              </a:r>
            </a:p>
            <a:p>
              <a:pPr algn="ctr">
                <a:lnSpc>
                  <a:spcPts val="3959"/>
                </a:lnSpc>
              </a:pPr>
              <a:r>
                <a:rPr lang="en-US" sz="3299" dirty="0">
                  <a:solidFill>
                    <a:srgbClr val="000000"/>
                  </a:solidFill>
                  <a:latin typeface="Glacial Indifference"/>
                </a:rPr>
                <a:t>Soft drinks </a:t>
              </a:r>
            </a:p>
            <a:p>
              <a:pPr algn="ctr">
                <a:lnSpc>
                  <a:spcPts val="3959"/>
                </a:lnSpc>
              </a:pPr>
              <a:r>
                <a:rPr lang="en-US" sz="3299" dirty="0">
                  <a:solidFill>
                    <a:srgbClr val="000000"/>
                  </a:solidFill>
                  <a:latin typeface="Glacial Indifference"/>
                </a:rPr>
                <a:t>Some sugary sports drinks</a:t>
              </a:r>
            </a:p>
            <a:p>
              <a:pPr algn="ctr">
                <a:lnSpc>
                  <a:spcPts val="3959"/>
                </a:lnSpc>
              </a:pPr>
              <a:endParaRPr lang="en-US" sz="3299" dirty="0">
                <a:solidFill>
                  <a:srgbClr val="000000"/>
                </a:solidFill>
                <a:latin typeface="Glacial Indifference"/>
              </a:endParaRPr>
            </a:p>
          </p:txBody>
        </p:sp>
      </p:grpSp>
      <p:grpSp>
        <p:nvGrpSpPr>
          <p:cNvPr id="11" name="Group 11"/>
          <p:cNvGrpSpPr/>
          <p:nvPr/>
        </p:nvGrpSpPr>
        <p:grpSpPr>
          <a:xfrm>
            <a:off x="618758" y="3594034"/>
            <a:ext cx="8424122" cy="3615613"/>
            <a:chOff x="0" y="0"/>
            <a:chExt cx="2218699" cy="952260"/>
          </a:xfrm>
        </p:grpSpPr>
        <p:sp>
          <p:nvSpPr>
            <p:cNvPr id="12" name="Freeform 12"/>
            <p:cNvSpPr/>
            <p:nvPr/>
          </p:nvSpPr>
          <p:spPr>
            <a:xfrm>
              <a:off x="0" y="0"/>
              <a:ext cx="2218699" cy="545860"/>
            </a:xfrm>
            <a:custGeom>
              <a:avLst/>
              <a:gdLst/>
              <a:ahLst/>
              <a:cxnLst/>
              <a:rect l="l" t="t" r="r" b="b"/>
              <a:pathLst>
                <a:path w="2218699" h="545860">
                  <a:moveTo>
                    <a:pt x="0" y="0"/>
                  </a:moveTo>
                  <a:lnTo>
                    <a:pt x="2218699" y="0"/>
                  </a:lnTo>
                  <a:lnTo>
                    <a:pt x="2218699" y="545860"/>
                  </a:lnTo>
                  <a:lnTo>
                    <a:pt x="0" y="545860"/>
                  </a:lnTo>
                  <a:close/>
                </a:path>
              </a:pathLst>
            </a:custGeom>
            <a:solidFill>
              <a:srgbClr val="000000">
                <a:alpha val="0"/>
              </a:srgbClr>
            </a:solidFill>
          </p:spPr>
          <p:txBody>
            <a:bodyPr/>
            <a:lstStyle/>
            <a:p>
              <a:endParaRPr lang="en-GB"/>
            </a:p>
          </p:txBody>
        </p:sp>
        <p:sp>
          <p:nvSpPr>
            <p:cNvPr id="13" name="TextBox 13"/>
            <p:cNvSpPr txBox="1"/>
            <p:nvPr/>
          </p:nvSpPr>
          <p:spPr>
            <a:xfrm>
              <a:off x="158098" y="139460"/>
              <a:ext cx="1904155" cy="812800"/>
            </a:xfrm>
            <a:prstGeom prst="rect">
              <a:avLst/>
            </a:prstGeom>
          </p:spPr>
          <p:txBody>
            <a:bodyPr lIns="0" tIns="0" rIns="0" bIns="0" rtlCol="0" anchor="t"/>
            <a:lstStyle/>
            <a:p>
              <a:pPr algn="ctr">
                <a:lnSpc>
                  <a:spcPts val="3959"/>
                </a:lnSpc>
              </a:pPr>
              <a:r>
                <a:rPr lang="en-US" sz="3299" dirty="0">
                  <a:solidFill>
                    <a:srgbClr val="000000"/>
                  </a:solidFill>
                  <a:latin typeface="Glacial Indifference Bold"/>
                </a:rPr>
                <a:t>Drinks with zero osmolarity:</a:t>
              </a:r>
              <a:r>
                <a:rPr lang="en-US" sz="3299" dirty="0">
                  <a:solidFill>
                    <a:srgbClr val="000000"/>
                  </a:solidFill>
                  <a:latin typeface="Glacial Indifference"/>
                </a:rPr>
                <a:t> </a:t>
              </a:r>
            </a:p>
            <a:p>
              <a:pPr algn="ctr">
                <a:lnSpc>
                  <a:spcPts val="3959"/>
                </a:lnSpc>
              </a:pPr>
              <a:r>
                <a:rPr lang="en-US" sz="3299" dirty="0">
                  <a:solidFill>
                    <a:srgbClr val="000000"/>
                  </a:solidFill>
                  <a:latin typeface="Glacial Indifference"/>
                </a:rPr>
                <a:t>(No sugar and salt) </a:t>
              </a:r>
            </a:p>
            <a:p>
              <a:pPr algn="ctr">
                <a:lnSpc>
                  <a:spcPts val="3959"/>
                </a:lnSpc>
              </a:pPr>
              <a:r>
                <a:rPr lang="en-US" sz="3299" dirty="0">
                  <a:solidFill>
                    <a:srgbClr val="000000"/>
                  </a:solidFill>
                  <a:latin typeface="Glacial Indifference"/>
                </a:rPr>
                <a:t>Plain water</a:t>
              </a:r>
            </a:p>
          </p:txBody>
        </p:sp>
      </p:grpSp>
      <p:sp>
        <p:nvSpPr>
          <p:cNvPr id="14" name="AutoShape 14"/>
          <p:cNvSpPr/>
          <p:nvPr/>
        </p:nvSpPr>
        <p:spPr>
          <a:xfrm>
            <a:off x="1219035" y="3451159"/>
            <a:ext cx="15030047" cy="19050"/>
          </a:xfrm>
          <a:prstGeom prst="line">
            <a:avLst/>
          </a:prstGeom>
          <a:ln w="57150" cap="flat">
            <a:solidFill>
              <a:srgbClr val="204170"/>
            </a:solidFill>
            <a:prstDash val="solid"/>
            <a:headEnd type="arrow" w="med" len="sm"/>
            <a:tailEnd type="arrow" w="med" len="sm"/>
          </a:ln>
        </p:spPr>
        <p:txBody>
          <a:bodyPr/>
          <a:lstStyle/>
          <a:p>
            <a:endParaRPr lang="en-GB"/>
          </a:p>
        </p:txBody>
      </p:sp>
      <p:sp>
        <p:nvSpPr>
          <p:cNvPr id="15" name="Freeform 15"/>
          <p:cNvSpPr/>
          <p:nvPr/>
        </p:nvSpPr>
        <p:spPr>
          <a:xfrm>
            <a:off x="266666" y="3898834"/>
            <a:ext cx="1317961" cy="1889549"/>
          </a:xfrm>
          <a:custGeom>
            <a:avLst/>
            <a:gdLst/>
            <a:ahLst/>
            <a:cxnLst/>
            <a:rect l="l" t="t" r="r" b="b"/>
            <a:pathLst>
              <a:path w="1317961" h="1889549">
                <a:moveTo>
                  <a:pt x="0" y="0"/>
                </a:moveTo>
                <a:lnTo>
                  <a:pt x="1317961" y="0"/>
                </a:lnTo>
                <a:lnTo>
                  <a:pt x="1317961" y="1889549"/>
                </a:lnTo>
                <a:lnTo>
                  <a:pt x="0" y="1889549"/>
                </a:lnTo>
                <a:lnTo>
                  <a:pt x="0" y="0"/>
                </a:lnTo>
                <a:close/>
              </a:path>
            </a:pathLst>
          </a:custGeom>
          <a:blipFill>
            <a:blip r:embed="rId3"/>
            <a:stretch>
              <a:fillRect/>
            </a:stretch>
          </a:blipFill>
        </p:spPr>
        <p:txBody>
          <a:bodyPr/>
          <a:lstStyle/>
          <a:p>
            <a:endParaRPr lang="en-GB"/>
          </a:p>
        </p:txBody>
      </p:sp>
      <p:sp>
        <p:nvSpPr>
          <p:cNvPr id="16" name="Freeform 16"/>
          <p:cNvSpPr/>
          <p:nvPr/>
        </p:nvSpPr>
        <p:spPr>
          <a:xfrm>
            <a:off x="16203429" y="3663715"/>
            <a:ext cx="1291859" cy="2002882"/>
          </a:xfrm>
          <a:custGeom>
            <a:avLst/>
            <a:gdLst/>
            <a:ahLst/>
            <a:cxnLst/>
            <a:rect l="l" t="t" r="r" b="b"/>
            <a:pathLst>
              <a:path w="1291859" h="2002882">
                <a:moveTo>
                  <a:pt x="0" y="0"/>
                </a:moveTo>
                <a:lnTo>
                  <a:pt x="1291859" y="0"/>
                </a:lnTo>
                <a:lnTo>
                  <a:pt x="1291859" y="2002882"/>
                </a:lnTo>
                <a:lnTo>
                  <a:pt x="0" y="2002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7" name="TextBox 17"/>
          <p:cNvSpPr txBox="1"/>
          <p:nvPr/>
        </p:nvSpPr>
        <p:spPr>
          <a:xfrm>
            <a:off x="2483174" y="1080062"/>
            <a:ext cx="14541513" cy="1095375"/>
          </a:xfrm>
          <a:prstGeom prst="rect">
            <a:avLst/>
          </a:prstGeom>
        </p:spPr>
        <p:txBody>
          <a:bodyPr lIns="0" tIns="0" rIns="0" bIns="0" rtlCol="0" anchor="t">
            <a:spAutoFit/>
          </a:bodyPr>
          <a:lstStyle/>
          <a:p>
            <a:pPr marL="0" lvl="0" indent="0">
              <a:lnSpc>
                <a:spcPts val="8640"/>
              </a:lnSpc>
            </a:pPr>
            <a:r>
              <a:rPr lang="en-US" sz="7200">
                <a:solidFill>
                  <a:srgbClr val="1E3950"/>
                </a:solidFill>
                <a:latin typeface="Glacial Indifference"/>
              </a:rPr>
              <a:t>On-going diet - Fluids &amp; hydration</a:t>
            </a:r>
          </a:p>
        </p:txBody>
      </p:sp>
      <p:sp>
        <p:nvSpPr>
          <p:cNvPr id="18" name="TextBox 18"/>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
        <p:nvSpPr>
          <p:cNvPr id="19" name="AutoShape 19"/>
          <p:cNvSpPr/>
          <p:nvPr/>
        </p:nvSpPr>
        <p:spPr>
          <a:xfrm>
            <a:off x="8705483" y="3422584"/>
            <a:ext cx="0" cy="3196513"/>
          </a:xfrm>
          <a:prstGeom prst="line">
            <a:avLst/>
          </a:prstGeom>
          <a:ln w="57150" cap="flat">
            <a:solidFill>
              <a:srgbClr val="014035"/>
            </a:solidFill>
            <a:prstDash val="solid"/>
            <a:headEnd type="none" w="sm" len="sm"/>
            <a:tailEnd type="triangle" w="lg" len="med"/>
          </a:ln>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857248" y="3144415"/>
            <a:ext cx="16573500" cy="5539663"/>
            <a:chOff x="-45156" y="0"/>
            <a:chExt cx="4365037" cy="1459006"/>
          </a:xfrm>
        </p:grpSpPr>
        <p:sp>
          <p:nvSpPr>
            <p:cNvPr id="3" name="Freeform 3"/>
            <p:cNvSpPr/>
            <p:nvPr/>
          </p:nvSpPr>
          <p:spPr>
            <a:xfrm>
              <a:off x="0" y="0"/>
              <a:ext cx="4212935" cy="1459006"/>
            </a:xfrm>
            <a:custGeom>
              <a:avLst/>
              <a:gdLst/>
              <a:ahLst/>
              <a:cxnLst/>
              <a:rect l="l" t="t" r="r" b="b"/>
              <a:pathLst>
                <a:path w="4212935" h="1459006">
                  <a:moveTo>
                    <a:pt x="0" y="0"/>
                  </a:moveTo>
                  <a:lnTo>
                    <a:pt x="4212935" y="0"/>
                  </a:lnTo>
                  <a:lnTo>
                    <a:pt x="4212935" y="1459006"/>
                  </a:lnTo>
                  <a:lnTo>
                    <a:pt x="0" y="1459006"/>
                  </a:lnTo>
                  <a:close/>
                </a:path>
              </a:pathLst>
            </a:custGeom>
            <a:solidFill>
              <a:srgbClr val="000000">
                <a:alpha val="0"/>
              </a:srgbClr>
            </a:solidFill>
          </p:spPr>
          <p:txBody>
            <a:bodyPr/>
            <a:lstStyle/>
            <a:p>
              <a:endParaRPr lang="en-GB"/>
            </a:p>
          </p:txBody>
        </p:sp>
        <p:sp>
          <p:nvSpPr>
            <p:cNvPr id="4" name="TextBox 4"/>
            <p:cNvSpPr txBox="1"/>
            <p:nvPr/>
          </p:nvSpPr>
          <p:spPr>
            <a:xfrm>
              <a:off x="-45156" y="314858"/>
              <a:ext cx="4365037" cy="812800"/>
            </a:xfrm>
            <a:prstGeom prst="rect">
              <a:avLst/>
            </a:prstGeom>
          </p:spPr>
          <p:txBody>
            <a:bodyPr lIns="0" tIns="0" rIns="0" bIns="0" rtlCol="0" anchor="ctr"/>
            <a:lstStyle/>
            <a:p>
              <a:pPr algn="just">
                <a:lnSpc>
                  <a:spcPts val="3959"/>
                </a:lnSpc>
              </a:pPr>
              <a:r>
                <a:rPr lang="en-US" sz="2800" dirty="0">
                  <a:solidFill>
                    <a:srgbClr val="000000"/>
                  </a:solidFill>
                  <a:latin typeface="Glacial Indifference Bold"/>
                </a:rPr>
                <a:t>Key takeaways for fluid and hydration:</a:t>
              </a:r>
            </a:p>
            <a:p>
              <a:pPr algn="just">
                <a:lnSpc>
                  <a:spcPts val="3959"/>
                </a:lnSpc>
              </a:pPr>
              <a:endParaRPr lang="en-US" sz="2800" dirty="0">
                <a:solidFill>
                  <a:srgbClr val="000000"/>
                </a:solidFill>
                <a:latin typeface="Glacial Indifference Bold"/>
              </a:endParaRPr>
            </a:p>
            <a:p>
              <a:pPr algn="just">
                <a:lnSpc>
                  <a:spcPts val="3959"/>
                </a:lnSpc>
              </a:pPr>
              <a:endParaRPr lang="en-US" sz="2800" dirty="0">
                <a:solidFill>
                  <a:srgbClr val="000000"/>
                </a:solidFill>
                <a:latin typeface="Glacial Indifference Bold"/>
              </a:endParaRPr>
            </a:p>
            <a:p>
              <a:pPr marL="712465" lvl="1" indent="-356233" algn="just">
                <a:lnSpc>
                  <a:spcPts val="3959"/>
                </a:lnSpc>
                <a:buFont typeface="Arial"/>
                <a:buChar char="•"/>
              </a:pPr>
              <a:r>
                <a:rPr lang="en-US" sz="2800" dirty="0">
                  <a:solidFill>
                    <a:srgbClr val="000000"/>
                  </a:solidFill>
                  <a:latin typeface="Glacial Indifference"/>
                </a:rPr>
                <a:t>Aim for around </a:t>
              </a:r>
              <a:r>
                <a:rPr lang="en-US" sz="2800" dirty="0">
                  <a:solidFill>
                    <a:srgbClr val="000000"/>
                  </a:solidFill>
                  <a:latin typeface="Glacial Indifference Bold"/>
                </a:rPr>
                <a:t>2 </a:t>
              </a:r>
              <a:r>
                <a:rPr lang="en-US" sz="2800" dirty="0" err="1">
                  <a:solidFill>
                    <a:srgbClr val="000000"/>
                  </a:solidFill>
                  <a:latin typeface="Glacial Indifference Bold"/>
                </a:rPr>
                <a:t>litres</a:t>
              </a:r>
              <a:r>
                <a:rPr lang="en-US" sz="2800" dirty="0">
                  <a:solidFill>
                    <a:srgbClr val="000000"/>
                  </a:solidFill>
                  <a:latin typeface="Glacial Indifference Bold"/>
                </a:rPr>
                <a:t> of fluids per day</a:t>
              </a:r>
              <a:r>
                <a:rPr lang="en-US" sz="2800" dirty="0">
                  <a:solidFill>
                    <a:srgbClr val="000000"/>
                  </a:solidFill>
                  <a:latin typeface="Glacial Indifference"/>
                </a:rPr>
                <a:t> - maybe more depending on weight and activity levels</a:t>
              </a:r>
            </a:p>
            <a:p>
              <a:pPr marL="712465" lvl="1" indent="-356233" algn="just">
                <a:lnSpc>
                  <a:spcPts val="3959"/>
                </a:lnSpc>
                <a:buFont typeface="Arial"/>
                <a:buChar char="•"/>
              </a:pPr>
              <a:r>
                <a:rPr lang="en-US" sz="2800" dirty="0">
                  <a:solidFill>
                    <a:srgbClr val="000000"/>
                  </a:solidFill>
                  <a:latin typeface="Glacial Indifference"/>
                </a:rPr>
                <a:t>If you struggle with hydration, include some </a:t>
              </a:r>
              <a:r>
                <a:rPr lang="en-US" sz="2800" dirty="0">
                  <a:solidFill>
                    <a:srgbClr val="000000"/>
                  </a:solidFill>
                  <a:latin typeface="Glacial Indifference Bold"/>
                </a:rPr>
                <a:t>oral rehydration solutions</a:t>
              </a:r>
              <a:r>
                <a:rPr lang="en-US" sz="2800" dirty="0">
                  <a:solidFill>
                    <a:srgbClr val="000000"/>
                  </a:solidFill>
                  <a:latin typeface="Glacial Indifference"/>
                </a:rPr>
                <a:t> (1 -2 sachets) – e.g. </a:t>
              </a:r>
              <a:r>
                <a:rPr lang="en-US" sz="2800" dirty="0" err="1">
                  <a:solidFill>
                    <a:srgbClr val="000000"/>
                  </a:solidFill>
                  <a:latin typeface="Glacial Indifference"/>
                </a:rPr>
                <a:t>Dioralyte</a:t>
              </a:r>
              <a:r>
                <a:rPr lang="en-US" sz="2800" dirty="0">
                  <a:solidFill>
                    <a:srgbClr val="000000"/>
                  </a:solidFill>
                  <a:latin typeface="Glacial Indifference"/>
                </a:rPr>
                <a:t>, SOS Hydration or </a:t>
              </a:r>
              <a:r>
                <a:rPr lang="en-US" sz="2800" dirty="0" err="1">
                  <a:solidFill>
                    <a:srgbClr val="000000"/>
                  </a:solidFill>
                  <a:latin typeface="Glacial Indifference"/>
                </a:rPr>
                <a:t>Hydrostomate</a:t>
              </a:r>
              <a:r>
                <a:rPr lang="en-US" sz="2800" dirty="0">
                  <a:solidFill>
                    <a:srgbClr val="000000"/>
                  </a:solidFill>
                  <a:latin typeface="Glacial Indifference"/>
                </a:rPr>
                <a:t>.</a:t>
              </a:r>
            </a:p>
            <a:p>
              <a:pPr algn="just">
                <a:lnSpc>
                  <a:spcPts val="3959"/>
                </a:lnSpc>
              </a:pPr>
              <a:endParaRPr lang="en-US" sz="2800" dirty="0">
                <a:solidFill>
                  <a:srgbClr val="000000"/>
                </a:solidFill>
                <a:latin typeface="Glacial Indifference"/>
              </a:endParaRPr>
            </a:p>
            <a:p>
              <a:pPr algn="just">
                <a:lnSpc>
                  <a:spcPts val="3959"/>
                </a:lnSpc>
              </a:pPr>
              <a:endParaRPr lang="en-US" sz="2800" dirty="0">
                <a:solidFill>
                  <a:srgbClr val="000000"/>
                </a:solidFill>
                <a:latin typeface="Glacial Indifference"/>
              </a:endParaRPr>
            </a:p>
            <a:p>
              <a:pPr algn="just">
                <a:lnSpc>
                  <a:spcPts val="3959"/>
                </a:lnSpc>
              </a:pPr>
              <a:r>
                <a:rPr lang="en-US" sz="2800" dirty="0">
                  <a:solidFill>
                    <a:srgbClr val="000000"/>
                  </a:solidFill>
                  <a:latin typeface="Glacial Indifference"/>
                </a:rPr>
                <a:t>NB: if you have diabetes, kidney or liver failure ask your doctor before taking oral rehydration solutions. </a:t>
              </a:r>
            </a:p>
          </p:txBody>
        </p:sp>
      </p:grpSp>
      <p:grpSp>
        <p:nvGrpSpPr>
          <p:cNvPr id="5" name="Group 5"/>
          <p:cNvGrpSpPr/>
          <p:nvPr/>
        </p:nvGrpSpPr>
        <p:grpSpPr>
          <a:xfrm>
            <a:off x="1028700" y="1028700"/>
            <a:ext cx="1174659" cy="1198098"/>
            <a:chOff x="0" y="0"/>
            <a:chExt cx="812800" cy="829019"/>
          </a:xfrm>
        </p:grpSpPr>
        <p:sp>
          <p:nvSpPr>
            <p:cNvPr id="6" name="Freeform 6"/>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sp>
        <p:nvSpPr>
          <p:cNvPr id="8" name="Freeform 8"/>
          <p:cNvSpPr/>
          <p:nvPr/>
        </p:nvSpPr>
        <p:spPr>
          <a:xfrm>
            <a:off x="12703142" y="2395121"/>
            <a:ext cx="2340249" cy="1921929"/>
          </a:xfrm>
          <a:custGeom>
            <a:avLst/>
            <a:gdLst/>
            <a:ahLst/>
            <a:cxnLst/>
            <a:rect l="l" t="t" r="r" b="b"/>
            <a:pathLst>
              <a:path w="2340249" h="1921929">
                <a:moveTo>
                  <a:pt x="0" y="0"/>
                </a:moveTo>
                <a:lnTo>
                  <a:pt x="2340249" y="0"/>
                </a:lnTo>
                <a:lnTo>
                  <a:pt x="2340249" y="1921929"/>
                </a:lnTo>
                <a:lnTo>
                  <a:pt x="0" y="1921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TextBox 9"/>
          <p:cNvSpPr txBox="1"/>
          <p:nvPr/>
        </p:nvSpPr>
        <p:spPr>
          <a:xfrm>
            <a:off x="2483174" y="1080062"/>
            <a:ext cx="14541513" cy="1095375"/>
          </a:xfrm>
          <a:prstGeom prst="rect">
            <a:avLst/>
          </a:prstGeom>
        </p:spPr>
        <p:txBody>
          <a:bodyPr lIns="0" tIns="0" rIns="0" bIns="0" rtlCol="0" anchor="t">
            <a:spAutoFit/>
          </a:bodyPr>
          <a:lstStyle/>
          <a:p>
            <a:pPr marL="0" lvl="0" indent="0">
              <a:lnSpc>
                <a:spcPts val="8640"/>
              </a:lnSpc>
            </a:pPr>
            <a:r>
              <a:rPr lang="en-US" sz="7200">
                <a:solidFill>
                  <a:srgbClr val="1E3950"/>
                </a:solidFill>
                <a:latin typeface="Glacial Indifference"/>
              </a:rPr>
              <a:t>On-going diet - Fluids &amp; hydration</a:t>
            </a:r>
          </a:p>
        </p:txBody>
      </p:sp>
      <p:sp>
        <p:nvSpPr>
          <p:cNvPr id="10" name="TextBox 10"/>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04170"/>
        </a:solidFill>
        <a:effectLst/>
      </p:bgPr>
    </p:bg>
    <p:spTree>
      <p:nvGrpSpPr>
        <p:cNvPr id="1" name=""/>
        <p:cNvGrpSpPr/>
        <p:nvPr/>
      </p:nvGrpSpPr>
      <p:grpSpPr>
        <a:xfrm>
          <a:off x="0" y="0"/>
          <a:ext cx="0" cy="0"/>
          <a:chOff x="0" y="0"/>
          <a:chExt cx="0" cy="0"/>
        </a:xfrm>
      </p:grpSpPr>
      <p:sp>
        <p:nvSpPr>
          <p:cNvPr id="2" name="TextBox 2"/>
          <p:cNvSpPr txBox="1"/>
          <p:nvPr/>
        </p:nvSpPr>
        <p:spPr>
          <a:xfrm>
            <a:off x="2047706" y="4908780"/>
            <a:ext cx="14192588" cy="1460478"/>
          </a:xfrm>
          <a:prstGeom prst="rect">
            <a:avLst/>
          </a:prstGeom>
        </p:spPr>
        <p:txBody>
          <a:bodyPr lIns="0" tIns="0" rIns="0" bIns="0" rtlCol="0" anchor="t">
            <a:spAutoFit/>
          </a:bodyPr>
          <a:lstStyle/>
          <a:p>
            <a:pPr algn="ctr">
              <a:lnSpc>
                <a:spcPts val="11901"/>
              </a:lnSpc>
            </a:pPr>
            <a:r>
              <a:rPr lang="en-US" sz="8500">
                <a:solidFill>
                  <a:srgbClr val="F3EEE8"/>
                </a:solidFill>
                <a:latin typeface="Glacial Indifference"/>
              </a:rPr>
              <a:t>Q&amp;A</a:t>
            </a:r>
          </a:p>
        </p:txBody>
      </p:sp>
      <p:sp>
        <p:nvSpPr>
          <p:cNvPr id="3" name="Freeform 3"/>
          <p:cNvSpPr/>
          <p:nvPr/>
        </p:nvSpPr>
        <p:spPr>
          <a:xfrm>
            <a:off x="7644736" y="595621"/>
            <a:ext cx="2998528" cy="2118986"/>
          </a:xfrm>
          <a:custGeom>
            <a:avLst/>
            <a:gdLst/>
            <a:ahLst/>
            <a:cxnLst/>
            <a:rect l="l" t="t" r="r" b="b"/>
            <a:pathLst>
              <a:path w="2998528" h="2118986">
                <a:moveTo>
                  <a:pt x="0" y="0"/>
                </a:moveTo>
                <a:lnTo>
                  <a:pt x="2998528" y="0"/>
                </a:lnTo>
                <a:lnTo>
                  <a:pt x="2998528" y="2118986"/>
                </a:lnTo>
                <a:lnTo>
                  <a:pt x="0" y="2118986"/>
                </a:lnTo>
                <a:lnTo>
                  <a:pt x="0" y="0"/>
                </a:lnTo>
                <a:close/>
              </a:path>
            </a:pathLst>
          </a:custGeom>
          <a:blipFill>
            <a:blip r:embed="rId2"/>
            <a:stretch>
              <a:fillRect l="-139080" r="-137813"/>
            </a:stretch>
          </a:blipFill>
        </p:spPr>
        <p:txBody>
          <a:bodyPr/>
          <a:lstStyle/>
          <a:p>
            <a:endParaRPr lang="en-GB"/>
          </a:p>
        </p:txBody>
      </p:sp>
      <p:sp>
        <p:nvSpPr>
          <p:cNvPr id="4" name="TextBox 4"/>
          <p:cNvSpPr txBox="1"/>
          <p:nvPr/>
        </p:nvSpPr>
        <p:spPr>
          <a:xfrm>
            <a:off x="4414734" y="9201150"/>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F3EEE8"/>
                </a:solidFill>
                <a:latin typeface="Glacial Indifference"/>
              </a:rPr>
              <a:t>Clemmie Oliver | NALM Clinic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sp>
        <p:nvSpPr>
          <p:cNvPr id="2" name="TextBox 2"/>
          <p:cNvSpPr txBox="1"/>
          <p:nvPr/>
        </p:nvSpPr>
        <p:spPr>
          <a:xfrm>
            <a:off x="1028700" y="800100"/>
            <a:ext cx="4400164" cy="1095375"/>
          </a:xfrm>
          <a:prstGeom prst="rect">
            <a:avLst/>
          </a:prstGeom>
        </p:spPr>
        <p:txBody>
          <a:bodyPr lIns="0" tIns="0" rIns="0" bIns="0" rtlCol="0" anchor="t">
            <a:spAutoFit/>
          </a:bodyPr>
          <a:lstStyle/>
          <a:p>
            <a:pPr marL="0" lvl="0" indent="0">
              <a:lnSpc>
                <a:spcPts val="8640"/>
              </a:lnSpc>
            </a:pPr>
            <a:r>
              <a:rPr lang="en-US" sz="7200" dirty="0">
                <a:solidFill>
                  <a:srgbClr val="1E3950"/>
                </a:solidFill>
                <a:latin typeface="Glacial Indifference"/>
              </a:rPr>
              <a:t>References</a:t>
            </a:r>
          </a:p>
        </p:txBody>
      </p:sp>
      <p:sp>
        <p:nvSpPr>
          <p:cNvPr id="3" name="TextBox 3"/>
          <p:cNvSpPr txBox="1"/>
          <p:nvPr/>
        </p:nvSpPr>
        <p:spPr>
          <a:xfrm>
            <a:off x="1028700" y="2466547"/>
            <a:ext cx="16925670" cy="7245573"/>
          </a:xfrm>
          <a:prstGeom prst="rect">
            <a:avLst/>
          </a:prstGeom>
        </p:spPr>
        <p:txBody>
          <a:bodyPr lIns="0" tIns="0" rIns="0" bIns="0" rtlCol="0" anchor="t">
            <a:spAutoFit/>
          </a:bodyPr>
          <a:lstStyle/>
          <a:p>
            <a:pPr>
              <a:lnSpc>
                <a:spcPts val="2660"/>
              </a:lnSpc>
            </a:pPr>
            <a:r>
              <a:rPr lang="en-US" sz="1900" dirty="0">
                <a:latin typeface="Glacial Indifference"/>
              </a:rPr>
              <a:t>BDA (2020) Healthy Eating Food Fact Sheet. [online] Available from: BDA (2020) Healthy Eating Food Fact Sheet. [online] Available from: BDA (2020) Healthy Eating Food Fact Sheet. [online] Available from: BDA (2020) Healthy Eating Food Fact Sheet. [online] Available from: </a:t>
            </a:r>
            <a:endParaRPr lang="en-US" sz="1900" dirty="0">
              <a:latin typeface="Glacial Indifference"/>
              <a:hlinkClick r:id="rId2" tooltip="https://www.bda.uk.com/resource/healthy-eating.html#:~:text=The%20current%20UK%20guidance%20recommends,and%20veg%20are%20all%20included">
                <a:extLst>
                  <a:ext uri="{A12FA001-AC4F-418D-AE19-62706E023703}">
                    <ahyp:hlinkClr xmlns:ahyp="http://schemas.microsoft.com/office/drawing/2018/hyperlinkcolor" val="tx"/>
                  </a:ext>
                </a:extLst>
              </a:hlinkClick>
            </a:endParaRPr>
          </a:p>
          <a:p>
            <a:pPr>
              <a:lnSpc>
                <a:spcPts val="2660"/>
              </a:lnSpc>
            </a:pPr>
            <a:r>
              <a:rPr lang="en-US" sz="1900" dirty="0" err="1">
                <a:latin typeface="Glacial Indifference"/>
              </a:rPr>
              <a:t>Zallot</a:t>
            </a:r>
            <a:r>
              <a:rPr lang="en-US" sz="1900" dirty="0">
                <a:latin typeface="Glacial Indifference"/>
              </a:rPr>
              <a:t> and </a:t>
            </a:r>
            <a:r>
              <a:rPr lang="en-US" sz="1900" dirty="0" err="1">
                <a:latin typeface="Glacial Indifference"/>
              </a:rPr>
              <a:t>Peyrin-Biroulet</a:t>
            </a:r>
            <a:r>
              <a:rPr lang="en-US" sz="1900" dirty="0">
                <a:latin typeface="Glacial Indifference"/>
              </a:rPr>
              <a:t>. (2013) Deep Remission in Inflammatory Bowel Disease: Looking Beyond Symptoms. </a:t>
            </a:r>
            <a:r>
              <a:rPr lang="en-US" sz="1900" dirty="0" err="1">
                <a:latin typeface="Glacial Indifference"/>
              </a:rPr>
              <a:t>Curr</a:t>
            </a:r>
            <a:r>
              <a:rPr lang="en-US" sz="1900" dirty="0">
                <a:latin typeface="Glacial Indifference"/>
              </a:rPr>
              <a:t> Gastroenterol Rep 15, 315. https://doi.org/10.1007/s11894-013-0315-7</a:t>
            </a:r>
          </a:p>
          <a:p>
            <a:pPr>
              <a:lnSpc>
                <a:spcPts val="2660"/>
              </a:lnSpc>
            </a:pPr>
            <a:endParaRPr lang="en-US" sz="1900" dirty="0">
              <a:latin typeface="Glacial Indifference"/>
              <a:hlinkClick r:id="rId2" tooltip="https://www.bda.uk.com/resource/healthy-eating.html#:~:text=The%20current%20UK%20guidance%20recommends,and%20veg%20are%20all%20included">
                <a:extLst>
                  <a:ext uri="{A12FA001-AC4F-418D-AE19-62706E023703}">
                    <ahyp:hlinkClr xmlns:ahyp="http://schemas.microsoft.com/office/drawing/2018/hyperlinkcolor" val="tx"/>
                  </a:ext>
                </a:extLst>
              </a:hlinkClick>
            </a:endParaRPr>
          </a:p>
          <a:p>
            <a:pPr>
              <a:lnSpc>
                <a:spcPts val="2660"/>
              </a:lnSpc>
            </a:pPr>
            <a:r>
              <a:rPr lang="en-US" sz="1900" dirty="0" err="1">
                <a:latin typeface="Glacial Indifference"/>
              </a:rPr>
              <a:t>Zallot</a:t>
            </a:r>
            <a:r>
              <a:rPr lang="en-US" sz="1900" dirty="0">
                <a:latin typeface="Glacial Indifference"/>
              </a:rPr>
              <a:t>, </a:t>
            </a:r>
            <a:r>
              <a:rPr lang="en-US" sz="1900" dirty="0" err="1">
                <a:latin typeface="Glacial Indifference"/>
              </a:rPr>
              <a:t>Quilliot</a:t>
            </a:r>
            <a:r>
              <a:rPr lang="en-US" sz="1900" dirty="0">
                <a:latin typeface="Glacial Indifference"/>
              </a:rPr>
              <a:t>, </a:t>
            </a:r>
            <a:r>
              <a:rPr lang="en-US" sz="1900" dirty="0" err="1">
                <a:latin typeface="Glacial Indifference"/>
              </a:rPr>
              <a:t>Chevaux</a:t>
            </a:r>
            <a:r>
              <a:rPr lang="en-US" sz="1900" dirty="0">
                <a:latin typeface="Glacial Indifference"/>
              </a:rPr>
              <a:t>, et al. (2013) Dietary beliefs and behavior among inflammatory bowel disease patients. </a:t>
            </a:r>
            <a:r>
              <a:rPr lang="en-US" sz="1900" dirty="0" err="1">
                <a:latin typeface="Glacial Indifference"/>
              </a:rPr>
              <a:t>Inflamm</a:t>
            </a:r>
            <a:r>
              <a:rPr lang="en-US" sz="1900" dirty="0">
                <a:latin typeface="Glacial Indifference"/>
              </a:rPr>
              <a:t> Bowel Dis. 19(1):66-72. </a:t>
            </a:r>
            <a:endParaRPr lang="en-US" sz="1900" dirty="0">
              <a:latin typeface="Glacial Indifference"/>
              <a:hlinkClick r:id="rId2" tooltip="https://www.bda.uk.com/resource/healthy-eating.html#:~:text=The%20current%20UK%20guidance%20recommends,and%20veg%20are%20all%20included">
                <a:extLst>
                  <a:ext uri="{A12FA001-AC4F-418D-AE19-62706E023703}">
                    <ahyp:hlinkClr xmlns:ahyp="http://schemas.microsoft.com/office/drawing/2018/hyperlinkcolor" val="tx"/>
                  </a:ext>
                </a:extLst>
              </a:hlinkClick>
            </a:endParaRPr>
          </a:p>
          <a:p>
            <a:pPr>
              <a:lnSpc>
                <a:spcPts val="2660"/>
              </a:lnSpc>
            </a:pPr>
            <a:r>
              <a:rPr lang="en-US" sz="1900" dirty="0" err="1">
                <a:latin typeface="Glacial Indifference"/>
              </a:rPr>
              <a:t>doi</a:t>
            </a:r>
            <a:r>
              <a:rPr lang="en-US" sz="1900" dirty="0">
                <a:latin typeface="Glacial Indifference"/>
              </a:rPr>
              <a:t>: 10.1002/ibd.22965. PMID: 22467242. Accessed 08 August 23</a:t>
            </a:r>
          </a:p>
          <a:p>
            <a:pPr>
              <a:lnSpc>
                <a:spcPts val="2660"/>
              </a:lnSpc>
            </a:pPr>
            <a:endParaRPr lang="en-US" sz="1900" dirty="0">
              <a:latin typeface="Glacial Indifference"/>
              <a:hlinkClick r:id="rId2" tooltip="https://www.bda.uk.com/resource/healthy-eating.html#:~:text=The%20current%20UK%20guidance%20recommends,and%20veg%20are%20all%20included">
                <a:extLst>
                  <a:ext uri="{A12FA001-AC4F-418D-AE19-62706E023703}">
                    <ahyp:hlinkClr xmlns:ahyp="http://schemas.microsoft.com/office/drawing/2018/hyperlinkcolor" val="tx"/>
                  </a:ext>
                </a:extLst>
              </a:hlinkClick>
            </a:endParaRPr>
          </a:p>
          <a:p>
            <a:pPr>
              <a:lnSpc>
                <a:spcPts val="2660"/>
              </a:lnSpc>
            </a:pPr>
            <a:r>
              <a:rPr lang="en-US" sz="1900" dirty="0" err="1">
                <a:latin typeface="Glacial Indifference"/>
              </a:rPr>
              <a:t>Godny</a:t>
            </a:r>
            <a:r>
              <a:rPr lang="en-US" sz="1900" dirty="0">
                <a:latin typeface="Glacial Indifference"/>
              </a:rPr>
              <a:t> L, </a:t>
            </a:r>
            <a:r>
              <a:rPr lang="en-US" sz="1900" dirty="0" err="1">
                <a:latin typeface="Glacial Indifference"/>
              </a:rPr>
              <a:t>Reshef</a:t>
            </a:r>
            <a:r>
              <a:rPr lang="en-US" sz="1900" dirty="0">
                <a:latin typeface="Glacial Indifference"/>
              </a:rPr>
              <a:t> L, Pfeffer-</a:t>
            </a:r>
            <a:r>
              <a:rPr lang="en-US" sz="1900" dirty="0" err="1">
                <a:latin typeface="Glacial Indifference"/>
              </a:rPr>
              <a:t>Gik</a:t>
            </a:r>
            <a:r>
              <a:rPr lang="en-US" sz="1900" dirty="0">
                <a:latin typeface="Glacial Indifference"/>
              </a:rPr>
              <a:t> T, Goren I, </a:t>
            </a:r>
            <a:r>
              <a:rPr lang="en-US" sz="1900" dirty="0" err="1">
                <a:latin typeface="Glacial Indifference"/>
              </a:rPr>
              <a:t>Yanai</a:t>
            </a:r>
            <a:r>
              <a:rPr lang="en-US" sz="1900" dirty="0">
                <a:latin typeface="Glacial Indifference"/>
              </a:rPr>
              <a:t> H, </a:t>
            </a:r>
            <a:r>
              <a:rPr lang="en-US" sz="1900" dirty="0" err="1">
                <a:latin typeface="Glacial Indifference"/>
              </a:rPr>
              <a:t>Tulchinsky</a:t>
            </a:r>
            <a:r>
              <a:rPr lang="en-US" sz="1900" dirty="0">
                <a:latin typeface="Glacial Indifference"/>
              </a:rPr>
              <a:t> H, </a:t>
            </a:r>
            <a:r>
              <a:rPr lang="en-US" sz="1900" dirty="0" err="1">
                <a:latin typeface="Glacial Indifference"/>
              </a:rPr>
              <a:t>Gophna</a:t>
            </a:r>
            <a:r>
              <a:rPr lang="en-US" sz="1900" dirty="0">
                <a:latin typeface="Glacial Indifference"/>
              </a:rPr>
              <a:t> U, </a:t>
            </a:r>
            <a:r>
              <a:rPr lang="en-US" sz="1900" dirty="0" err="1">
                <a:latin typeface="Glacial Indifference"/>
              </a:rPr>
              <a:t>Dotan</a:t>
            </a:r>
            <a:r>
              <a:rPr lang="en-US" sz="1900" dirty="0">
                <a:latin typeface="Glacial Indifference"/>
              </a:rPr>
              <a:t> I. Adherence to the Mediterranean diet is associated with decreased fecal calprotectin in patients with ulcerative colitis after pouch surgery. </a:t>
            </a:r>
            <a:r>
              <a:rPr lang="en-US" sz="1900" dirty="0" err="1">
                <a:latin typeface="Glacial Indifference"/>
              </a:rPr>
              <a:t>Eur</a:t>
            </a:r>
            <a:r>
              <a:rPr lang="en-US" sz="1900" dirty="0">
                <a:latin typeface="Glacial Indifference"/>
              </a:rPr>
              <a:t> J </a:t>
            </a:r>
            <a:r>
              <a:rPr lang="en-US" sz="1900" dirty="0" err="1">
                <a:latin typeface="Glacial Indifference"/>
              </a:rPr>
              <a:t>Nutr</a:t>
            </a:r>
            <a:r>
              <a:rPr lang="en-US" sz="1900" dirty="0">
                <a:latin typeface="Glacial Indifference"/>
              </a:rPr>
              <a:t>. 2020 Oct;59(7):3183-3190. </a:t>
            </a:r>
            <a:r>
              <a:rPr lang="en-US" sz="1900" dirty="0" err="1">
                <a:latin typeface="Glacial Indifference"/>
              </a:rPr>
              <a:t>doi</a:t>
            </a:r>
            <a:r>
              <a:rPr lang="en-US" sz="1900" dirty="0">
                <a:latin typeface="Glacial Indifference"/>
              </a:rPr>
              <a:t>: 10.1007/s00394-019-02158-3. </a:t>
            </a:r>
            <a:r>
              <a:rPr lang="en-US" sz="1900" dirty="0" err="1">
                <a:latin typeface="Glacial Indifference"/>
              </a:rPr>
              <a:t>Epub</a:t>
            </a:r>
            <a:r>
              <a:rPr lang="en-US" sz="1900" dirty="0">
                <a:latin typeface="Glacial Indifference"/>
              </a:rPr>
              <a:t> 2019 Dec 7. PMID: 31813010</a:t>
            </a:r>
          </a:p>
          <a:p>
            <a:pPr>
              <a:lnSpc>
                <a:spcPts val="2660"/>
              </a:lnSpc>
            </a:pPr>
            <a:endParaRPr lang="en-US" sz="1900" dirty="0">
              <a:latin typeface="Glacial Indifference"/>
              <a:hlinkClick r:id="rId2" tooltip="https://www.bda.uk.com/resource/healthy-eating.html#:~:text=The%20current%20UK%20guidance%20recommends,and%20veg%20are%20all%20included">
                <a:extLst>
                  <a:ext uri="{A12FA001-AC4F-418D-AE19-62706E023703}">
                    <ahyp:hlinkClr xmlns:ahyp="http://schemas.microsoft.com/office/drawing/2018/hyperlinkcolor" val="tx"/>
                  </a:ext>
                </a:extLst>
              </a:hlinkClick>
            </a:endParaRPr>
          </a:p>
          <a:p>
            <a:pPr>
              <a:lnSpc>
                <a:spcPts val="2660"/>
              </a:lnSpc>
            </a:pPr>
            <a:r>
              <a:rPr lang="en-US" sz="1900" dirty="0" err="1">
                <a:latin typeface="Glacial Indifference"/>
              </a:rPr>
              <a:t>Godny</a:t>
            </a:r>
            <a:r>
              <a:rPr lang="en-US" sz="1900" dirty="0">
                <a:latin typeface="Glacial Indifference"/>
              </a:rPr>
              <a:t> L, </a:t>
            </a:r>
            <a:r>
              <a:rPr lang="en-US" sz="1900" dirty="0" err="1">
                <a:latin typeface="Glacial Indifference"/>
              </a:rPr>
              <a:t>Maharshak</a:t>
            </a:r>
            <a:r>
              <a:rPr lang="en-US" sz="1900" dirty="0">
                <a:latin typeface="Glacial Indifference"/>
              </a:rPr>
              <a:t> N, </a:t>
            </a:r>
            <a:r>
              <a:rPr lang="en-US" sz="1900" dirty="0" err="1">
                <a:latin typeface="Glacial Indifference"/>
              </a:rPr>
              <a:t>Reshef</a:t>
            </a:r>
            <a:r>
              <a:rPr lang="en-US" sz="1900" dirty="0">
                <a:latin typeface="Glacial Indifference"/>
              </a:rPr>
              <a:t> L et al (2019) Fruit consumption is associated with alterations in microbial composition and lower rates of </a:t>
            </a:r>
            <a:r>
              <a:rPr lang="en-US" sz="1900" dirty="0" err="1">
                <a:latin typeface="Glacial Indifference"/>
              </a:rPr>
              <a:t>pouchitis</a:t>
            </a:r>
            <a:r>
              <a:rPr lang="en-US" sz="1900" dirty="0">
                <a:latin typeface="Glacial Indifference"/>
              </a:rPr>
              <a:t>. J </a:t>
            </a:r>
            <a:r>
              <a:rPr lang="en-US" sz="1900" dirty="0" err="1">
                <a:latin typeface="Glacial Indifference"/>
              </a:rPr>
              <a:t>Crohns</a:t>
            </a:r>
            <a:r>
              <a:rPr lang="en-US" sz="1900" dirty="0">
                <a:latin typeface="Glacial Indifference"/>
              </a:rPr>
              <a:t> Colitis. https://doi. org/10.1093/</a:t>
            </a:r>
            <a:r>
              <a:rPr lang="en-US" sz="1900" dirty="0" err="1">
                <a:latin typeface="Glacial Indifference"/>
              </a:rPr>
              <a:t>ecco-jcc</a:t>
            </a:r>
            <a:r>
              <a:rPr lang="en-US" sz="1900" dirty="0">
                <a:latin typeface="Glacial Indifference"/>
              </a:rPr>
              <a:t>/jjz053</a:t>
            </a:r>
          </a:p>
          <a:p>
            <a:pPr>
              <a:lnSpc>
                <a:spcPts val="2660"/>
              </a:lnSpc>
            </a:pPr>
            <a:endParaRPr lang="en-US" sz="1900" dirty="0">
              <a:latin typeface="Glacial Indifference"/>
              <a:hlinkClick r:id="rId2" tooltip="https://www.bda.uk.com/resource/healthy-eating.html#:~:text=The%20current%20UK%20guidance%20recommends,and%20veg%20are%20all%20included">
                <a:extLst>
                  <a:ext uri="{A12FA001-AC4F-418D-AE19-62706E023703}">
                    <ahyp:hlinkClr xmlns:ahyp="http://schemas.microsoft.com/office/drawing/2018/hyperlinkcolor" val="tx"/>
                  </a:ext>
                </a:extLst>
              </a:hlinkClick>
            </a:endParaRPr>
          </a:p>
          <a:p>
            <a:pPr>
              <a:lnSpc>
                <a:spcPts val="2660"/>
              </a:lnSpc>
            </a:pPr>
            <a:r>
              <a:rPr lang="en-US" sz="1900" dirty="0" err="1">
                <a:latin typeface="Glacial Indifference"/>
              </a:rPr>
              <a:t>Ianco</a:t>
            </a:r>
            <a:r>
              <a:rPr lang="en-US" sz="1900" dirty="0">
                <a:latin typeface="Glacial Indifference"/>
              </a:rPr>
              <a:t> O, </a:t>
            </a:r>
            <a:r>
              <a:rPr lang="en-US" sz="1900" dirty="0" err="1">
                <a:latin typeface="Glacial Indifference"/>
              </a:rPr>
              <a:t>Tulchinsky</a:t>
            </a:r>
            <a:r>
              <a:rPr lang="en-US" sz="1900" dirty="0">
                <a:latin typeface="Glacial Indifference"/>
              </a:rPr>
              <a:t> H, </a:t>
            </a:r>
            <a:r>
              <a:rPr lang="en-US" sz="1900" dirty="0" err="1">
                <a:latin typeface="Glacial Indifference"/>
              </a:rPr>
              <a:t>Lusthaus</a:t>
            </a:r>
            <a:r>
              <a:rPr lang="en-US" sz="1900" dirty="0">
                <a:latin typeface="Glacial Indifference"/>
              </a:rPr>
              <a:t> M, et al. Diet of patients after pouch surgery may affect pouch inflammation. World J Gastroenterol. 2013;19(38):6458-6464. doi:10.3748/wjg.v19.i38.6458</a:t>
            </a:r>
          </a:p>
          <a:p>
            <a:pPr>
              <a:lnSpc>
                <a:spcPts val="2660"/>
              </a:lnSpc>
            </a:pPr>
            <a:endParaRPr lang="en-US" sz="1900" dirty="0">
              <a:latin typeface="Glacial Indifference"/>
              <a:hlinkClick r:id="rId2" tooltip="https://www.bda.uk.com/resource/healthy-eating.html#:~:text=The%20current%20UK%20guidance%20recommends,and%20veg%20are%20all%20included">
                <a:extLst>
                  <a:ext uri="{A12FA001-AC4F-418D-AE19-62706E023703}">
                    <ahyp:hlinkClr xmlns:ahyp="http://schemas.microsoft.com/office/drawing/2018/hyperlinkcolor" val="tx"/>
                  </a:ext>
                </a:extLst>
              </a:hlinkClick>
            </a:endParaRPr>
          </a:p>
          <a:p>
            <a:pPr>
              <a:lnSpc>
                <a:spcPts val="2660"/>
              </a:lnSpc>
            </a:pPr>
            <a:r>
              <a:rPr lang="en-US" sz="1900" dirty="0" err="1">
                <a:latin typeface="Glacial Indifference"/>
              </a:rPr>
              <a:t>Ardalan</a:t>
            </a:r>
            <a:r>
              <a:rPr lang="en-US" sz="1900" dirty="0">
                <a:latin typeface="Glacial Indifference"/>
              </a:rPr>
              <a:t>, ZS, Yao, CK, Sparrow, MP, Gibson, PR. Review article: the impact of diet on ileoanal pouch function and on the pathogenesis of </a:t>
            </a:r>
            <a:r>
              <a:rPr lang="en-US" sz="1900" dirty="0" err="1">
                <a:latin typeface="Glacial Indifference"/>
              </a:rPr>
              <a:t>pouchitis</a:t>
            </a:r>
            <a:r>
              <a:rPr lang="en-US" sz="1900" dirty="0">
                <a:latin typeface="Glacial Indifference"/>
              </a:rPr>
              <a:t>. Aliment </a:t>
            </a:r>
            <a:r>
              <a:rPr lang="en-US" sz="1900" dirty="0" err="1">
                <a:latin typeface="Glacial Indifference"/>
              </a:rPr>
              <a:t>Pharmacol</a:t>
            </a:r>
            <a:r>
              <a:rPr lang="en-US" sz="1900" dirty="0">
                <a:latin typeface="Glacial Indifference"/>
              </a:rPr>
              <a:t> </a:t>
            </a:r>
            <a:r>
              <a:rPr lang="en-US" sz="1900" dirty="0" err="1">
                <a:latin typeface="Glacial Indifference"/>
              </a:rPr>
              <a:t>Ther</a:t>
            </a:r>
            <a:r>
              <a:rPr lang="en-US" sz="1900" dirty="0">
                <a:latin typeface="Glacial Indifference"/>
              </a:rPr>
              <a:t>. 2020; 52: 1323– 1340. </a:t>
            </a:r>
          </a:p>
          <a:p>
            <a:pPr marL="0" lvl="0" indent="0" algn="l">
              <a:lnSpc>
                <a:spcPts val="2660"/>
              </a:lnSpc>
              <a:spcBef>
                <a:spcPct val="0"/>
              </a:spcBef>
            </a:pPr>
            <a:endParaRPr lang="en-US" sz="1900" dirty="0">
              <a:solidFill>
                <a:srgbClr val="0000FF"/>
              </a:solidFill>
              <a:latin typeface="Glacial Indifference"/>
              <a:hlinkClick r:id="rId2" tooltip="https://www.bda.uk.com/resource/healthy-eating.html#:~:text=The%20current%20UK%20guidance%20recommends,and%20veg%20are%20all%20included">
                <a:extLst>
                  <a:ext uri="{A12FA001-AC4F-418D-AE19-62706E023703}">
                    <ahyp:hlinkClr xmlns:ahyp="http://schemas.microsoft.com/office/drawing/2018/hyperlinkcolor" val="tx"/>
                  </a:ext>
                </a:extLst>
              </a:hlinkCli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sp>
        <p:nvSpPr>
          <p:cNvPr id="2" name="TextBox 2"/>
          <p:cNvSpPr txBox="1"/>
          <p:nvPr/>
        </p:nvSpPr>
        <p:spPr>
          <a:xfrm>
            <a:off x="1028700" y="3010550"/>
            <a:ext cx="16230600" cy="5186680"/>
          </a:xfrm>
          <a:prstGeom prst="rect">
            <a:avLst/>
          </a:prstGeom>
        </p:spPr>
        <p:txBody>
          <a:bodyPr lIns="0" tIns="0" rIns="0" bIns="0" rtlCol="0" anchor="t">
            <a:spAutoFit/>
          </a:bodyPr>
          <a:lstStyle/>
          <a:p>
            <a:pPr>
              <a:lnSpc>
                <a:spcPts val="8359"/>
              </a:lnSpc>
            </a:pPr>
            <a:r>
              <a:rPr lang="en-US" sz="3999">
                <a:solidFill>
                  <a:srgbClr val="204170"/>
                </a:solidFill>
                <a:latin typeface="Glacial Indifference Bold"/>
              </a:rPr>
              <a:t>How diet can support the different stages of our pouch journey:</a:t>
            </a:r>
          </a:p>
          <a:p>
            <a:pPr marL="1727199" lvl="2" indent="-575733">
              <a:lnSpc>
                <a:spcPts val="8359"/>
              </a:lnSpc>
              <a:buFont typeface="Arial"/>
              <a:buChar char="⚬"/>
            </a:pPr>
            <a:r>
              <a:rPr lang="en-US" sz="3999">
                <a:solidFill>
                  <a:srgbClr val="204170"/>
                </a:solidFill>
                <a:latin typeface="Glacial Indifference Bold"/>
              </a:rPr>
              <a:t>Pre-surgery </a:t>
            </a:r>
            <a:r>
              <a:rPr lang="en-US" sz="3999">
                <a:solidFill>
                  <a:srgbClr val="000000"/>
                </a:solidFill>
                <a:latin typeface="Glacial Indifference"/>
              </a:rPr>
              <a:t>- preparation</a:t>
            </a:r>
          </a:p>
          <a:p>
            <a:pPr marL="1727199" lvl="2" indent="-575733">
              <a:lnSpc>
                <a:spcPts val="8359"/>
              </a:lnSpc>
              <a:buFont typeface="Arial"/>
              <a:buChar char="⚬"/>
            </a:pPr>
            <a:r>
              <a:rPr lang="en-US" sz="3999">
                <a:solidFill>
                  <a:srgbClr val="204170"/>
                </a:solidFill>
                <a:latin typeface="Glacial Indifference Bold"/>
              </a:rPr>
              <a:t>Post-surgery</a:t>
            </a:r>
            <a:r>
              <a:rPr lang="en-US" sz="3999">
                <a:solidFill>
                  <a:srgbClr val="204170"/>
                </a:solidFill>
                <a:latin typeface="Glacial Indifference"/>
              </a:rPr>
              <a:t> </a:t>
            </a:r>
            <a:r>
              <a:rPr lang="en-US" sz="3999">
                <a:solidFill>
                  <a:srgbClr val="000000"/>
                </a:solidFill>
                <a:latin typeface="Glacial Indifference"/>
              </a:rPr>
              <a:t>- recovery</a:t>
            </a:r>
          </a:p>
          <a:p>
            <a:pPr marL="1727199" lvl="2" indent="-575733">
              <a:lnSpc>
                <a:spcPts val="8359"/>
              </a:lnSpc>
              <a:buFont typeface="Arial"/>
              <a:buChar char="⚬"/>
            </a:pPr>
            <a:r>
              <a:rPr lang="en-US" sz="3999">
                <a:solidFill>
                  <a:srgbClr val="204170"/>
                </a:solidFill>
                <a:latin typeface="Glacial Indifference Bold"/>
              </a:rPr>
              <a:t>On-going diet</a:t>
            </a:r>
            <a:r>
              <a:rPr lang="en-US" sz="3999">
                <a:solidFill>
                  <a:srgbClr val="204170"/>
                </a:solidFill>
                <a:latin typeface="Glacial Indifference"/>
              </a:rPr>
              <a:t> </a:t>
            </a:r>
            <a:r>
              <a:rPr lang="en-US" sz="3999">
                <a:solidFill>
                  <a:srgbClr val="000000"/>
                </a:solidFill>
                <a:latin typeface="Glacial Indifference"/>
              </a:rPr>
              <a:t>- support pouch health, function and symptoms</a:t>
            </a:r>
          </a:p>
          <a:p>
            <a:pPr marL="1727199" lvl="2" indent="-575733" algn="l">
              <a:lnSpc>
                <a:spcPts val="8359"/>
              </a:lnSpc>
              <a:buFont typeface="Arial"/>
              <a:buChar char="⚬"/>
            </a:pPr>
            <a:r>
              <a:rPr lang="en-US" sz="3999">
                <a:solidFill>
                  <a:srgbClr val="204170"/>
                </a:solidFill>
                <a:latin typeface="Glacial Indifference Bold"/>
              </a:rPr>
              <a:t>Q &amp; A</a:t>
            </a:r>
          </a:p>
        </p:txBody>
      </p:sp>
      <p:grpSp>
        <p:nvGrpSpPr>
          <p:cNvPr id="3" name="Group 3"/>
          <p:cNvGrpSpPr/>
          <p:nvPr/>
        </p:nvGrpSpPr>
        <p:grpSpPr>
          <a:xfrm>
            <a:off x="1596564" y="4233228"/>
            <a:ext cx="969101" cy="979471"/>
            <a:chOff x="0" y="0"/>
            <a:chExt cx="916942" cy="926754"/>
          </a:xfrm>
        </p:grpSpPr>
        <p:sp>
          <p:nvSpPr>
            <p:cNvPr id="4" name="Freeform 4"/>
            <p:cNvSpPr/>
            <p:nvPr/>
          </p:nvSpPr>
          <p:spPr>
            <a:xfrm>
              <a:off x="0" y="0"/>
              <a:ext cx="916942" cy="926754"/>
            </a:xfrm>
            <a:custGeom>
              <a:avLst/>
              <a:gdLst/>
              <a:ahLst/>
              <a:cxnLst/>
              <a:rect l="l" t="t" r="r" b="b"/>
              <a:pathLst>
                <a:path w="916942" h="926754">
                  <a:moveTo>
                    <a:pt x="458471" y="0"/>
                  </a:moveTo>
                  <a:cubicBezTo>
                    <a:pt x="205264" y="0"/>
                    <a:pt x="0" y="207461"/>
                    <a:pt x="0" y="463377"/>
                  </a:cubicBezTo>
                  <a:cubicBezTo>
                    <a:pt x="0" y="719293"/>
                    <a:pt x="205264" y="926754"/>
                    <a:pt x="458471" y="926754"/>
                  </a:cubicBezTo>
                  <a:cubicBezTo>
                    <a:pt x="711677" y="926754"/>
                    <a:pt x="916942" y="719293"/>
                    <a:pt x="916942" y="463377"/>
                  </a:cubicBezTo>
                  <a:cubicBezTo>
                    <a:pt x="916942" y="207461"/>
                    <a:pt x="711677" y="0"/>
                    <a:pt x="458471" y="0"/>
                  </a:cubicBezTo>
                  <a:close/>
                </a:path>
              </a:pathLst>
            </a:custGeom>
            <a:solidFill>
              <a:srgbClr val="204170"/>
            </a:solidFill>
          </p:spPr>
          <p:txBody>
            <a:bodyPr/>
            <a:lstStyle/>
            <a:p>
              <a:endParaRPr lang="en-GB"/>
            </a:p>
          </p:txBody>
        </p:sp>
        <p:sp>
          <p:nvSpPr>
            <p:cNvPr id="5" name="TextBox 5"/>
            <p:cNvSpPr txBox="1"/>
            <p:nvPr/>
          </p:nvSpPr>
          <p:spPr>
            <a:xfrm>
              <a:off x="76200" y="-9525"/>
              <a:ext cx="660400" cy="746125"/>
            </a:xfrm>
            <a:prstGeom prst="rect">
              <a:avLst/>
            </a:prstGeom>
          </p:spPr>
          <p:txBody>
            <a:bodyPr lIns="50800" tIns="50800" rIns="50800" bIns="50800" rtlCol="0" anchor="ctr"/>
            <a:lstStyle/>
            <a:p>
              <a:pPr algn="ctr">
                <a:lnSpc>
                  <a:spcPts val="5599"/>
                </a:lnSpc>
              </a:pPr>
              <a:r>
                <a:rPr lang="en-US" sz="3999">
                  <a:solidFill>
                    <a:srgbClr val="F3EEE8"/>
                  </a:solidFill>
                  <a:latin typeface="Glacial Indifference Bold"/>
                </a:rPr>
                <a:t>1</a:t>
              </a:r>
            </a:p>
          </p:txBody>
        </p:sp>
      </p:grpSp>
      <p:grpSp>
        <p:nvGrpSpPr>
          <p:cNvPr id="6" name="Group 6"/>
          <p:cNvGrpSpPr/>
          <p:nvPr/>
        </p:nvGrpSpPr>
        <p:grpSpPr>
          <a:xfrm>
            <a:off x="1596564" y="5291834"/>
            <a:ext cx="969101" cy="979471"/>
            <a:chOff x="0" y="0"/>
            <a:chExt cx="916942" cy="926754"/>
          </a:xfrm>
        </p:grpSpPr>
        <p:sp>
          <p:nvSpPr>
            <p:cNvPr id="7" name="Freeform 7"/>
            <p:cNvSpPr/>
            <p:nvPr/>
          </p:nvSpPr>
          <p:spPr>
            <a:xfrm>
              <a:off x="0" y="0"/>
              <a:ext cx="916942" cy="926754"/>
            </a:xfrm>
            <a:custGeom>
              <a:avLst/>
              <a:gdLst/>
              <a:ahLst/>
              <a:cxnLst/>
              <a:rect l="l" t="t" r="r" b="b"/>
              <a:pathLst>
                <a:path w="916942" h="926754">
                  <a:moveTo>
                    <a:pt x="458471" y="0"/>
                  </a:moveTo>
                  <a:cubicBezTo>
                    <a:pt x="205264" y="0"/>
                    <a:pt x="0" y="207461"/>
                    <a:pt x="0" y="463377"/>
                  </a:cubicBezTo>
                  <a:cubicBezTo>
                    <a:pt x="0" y="719293"/>
                    <a:pt x="205264" y="926754"/>
                    <a:pt x="458471" y="926754"/>
                  </a:cubicBezTo>
                  <a:cubicBezTo>
                    <a:pt x="711677" y="926754"/>
                    <a:pt x="916942" y="719293"/>
                    <a:pt x="916942" y="463377"/>
                  </a:cubicBezTo>
                  <a:cubicBezTo>
                    <a:pt x="916942" y="207461"/>
                    <a:pt x="711677" y="0"/>
                    <a:pt x="458471" y="0"/>
                  </a:cubicBezTo>
                  <a:close/>
                </a:path>
              </a:pathLst>
            </a:custGeom>
            <a:solidFill>
              <a:srgbClr val="204170"/>
            </a:solidFill>
          </p:spPr>
          <p:txBody>
            <a:bodyPr/>
            <a:lstStyle/>
            <a:p>
              <a:endParaRPr lang="en-GB"/>
            </a:p>
          </p:txBody>
        </p:sp>
        <p:sp>
          <p:nvSpPr>
            <p:cNvPr id="8" name="TextBox 8"/>
            <p:cNvSpPr txBox="1"/>
            <p:nvPr/>
          </p:nvSpPr>
          <p:spPr>
            <a:xfrm>
              <a:off x="76200" y="-9525"/>
              <a:ext cx="660400" cy="746125"/>
            </a:xfrm>
            <a:prstGeom prst="rect">
              <a:avLst/>
            </a:prstGeom>
          </p:spPr>
          <p:txBody>
            <a:bodyPr lIns="50800" tIns="50800" rIns="50800" bIns="50800" rtlCol="0" anchor="ctr"/>
            <a:lstStyle/>
            <a:p>
              <a:pPr algn="ctr">
                <a:lnSpc>
                  <a:spcPts val="5599"/>
                </a:lnSpc>
              </a:pPr>
              <a:r>
                <a:rPr lang="en-US" sz="3999">
                  <a:solidFill>
                    <a:srgbClr val="F3EEE8"/>
                  </a:solidFill>
                  <a:latin typeface="Glacial Indifference Bold"/>
                </a:rPr>
                <a:t>2</a:t>
              </a:r>
            </a:p>
          </p:txBody>
        </p:sp>
      </p:grpSp>
      <p:grpSp>
        <p:nvGrpSpPr>
          <p:cNvPr id="9" name="Group 9"/>
          <p:cNvGrpSpPr/>
          <p:nvPr/>
        </p:nvGrpSpPr>
        <p:grpSpPr>
          <a:xfrm>
            <a:off x="1596564" y="6347505"/>
            <a:ext cx="969101" cy="979471"/>
            <a:chOff x="0" y="0"/>
            <a:chExt cx="916942" cy="926754"/>
          </a:xfrm>
        </p:grpSpPr>
        <p:sp>
          <p:nvSpPr>
            <p:cNvPr id="10" name="Freeform 10"/>
            <p:cNvSpPr/>
            <p:nvPr/>
          </p:nvSpPr>
          <p:spPr>
            <a:xfrm>
              <a:off x="0" y="0"/>
              <a:ext cx="916942" cy="926754"/>
            </a:xfrm>
            <a:custGeom>
              <a:avLst/>
              <a:gdLst/>
              <a:ahLst/>
              <a:cxnLst/>
              <a:rect l="l" t="t" r="r" b="b"/>
              <a:pathLst>
                <a:path w="916942" h="926754">
                  <a:moveTo>
                    <a:pt x="458471" y="0"/>
                  </a:moveTo>
                  <a:cubicBezTo>
                    <a:pt x="205264" y="0"/>
                    <a:pt x="0" y="207461"/>
                    <a:pt x="0" y="463377"/>
                  </a:cubicBezTo>
                  <a:cubicBezTo>
                    <a:pt x="0" y="719293"/>
                    <a:pt x="205264" y="926754"/>
                    <a:pt x="458471" y="926754"/>
                  </a:cubicBezTo>
                  <a:cubicBezTo>
                    <a:pt x="711677" y="926754"/>
                    <a:pt x="916942" y="719293"/>
                    <a:pt x="916942" y="463377"/>
                  </a:cubicBezTo>
                  <a:cubicBezTo>
                    <a:pt x="916942" y="207461"/>
                    <a:pt x="711677" y="0"/>
                    <a:pt x="458471" y="0"/>
                  </a:cubicBezTo>
                  <a:close/>
                </a:path>
              </a:pathLst>
            </a:custGeom>
            <a:solidFill>
              <a:srgbClr val="204170"/>
            </a:solidFill>
          </p:spPr>
          <p:txBody>
            <a:bodyPr/>
            <a:lstStyle/>
            <a:p>
              <a:endParaRPr lang="en-GB"/>
            </a:p>
          </p:txBody>
        </p:sp>
        <p:sp>
          <p:nvSpPr>
            <p:cNvPr id="11" name="TextBox 11"/>
            <p:cNvSpPr txBox="1"/>
            <p:nvPr/>
          </p:nvSpPr>
          <p:spPr>
            <a:xfrm>
              <a:off x="76200" y="-9525"/>
              <a:ext cx="660400" cy="746125"/>
            </a:xfrm>
            <a:prstGeom prst="rect">
              <a:avLst/>
            </a:prstGeom>
          </p:spPr>
          <p:txBody>
            <a:bodyPr lIns="50800" tIns="50800" rIns="50800" bIns="50800" rtlCol="0" anchor="ctr"/>
            <a:lstStyle/>
            <a:p>
              <a:pPr algn="ctr">
                <a:lnSpc>
                  <a:spcPts val="5599"/>
                </a:lnSpc>
              </a:pPr>
              <a:r>
                <a:rPr lang="en-US" sz="3999">
                  <a:solidFill>
                    <a:srgbClr val="F3EEE8"/>
                  </a:solidFill>
                  <a:latin typeface="Glacial Indifference Bold"/>
                </a:rPr>
                <a:t>3</a:t>
              </a:r>
            </a:p>
          </p:txBody>
        </p:sp>
      </p:grpSp>
      <p:sp>
        <p:nvSpPr>
          <p:cNvPr id="12" name="Freeform 12"/>
          <p:cNvSpPr/>
          <p:nvPr/>
        </p:nvSpPr>
        <p:spPr>
          <a:xfrm>
            <a:off x="1635016" y="7403177"/>
            <a:ext cx="911248" cy="911248"/>
          </a:xfrm>
          <a:custGeom>
            <a:avLst/>
            <a:gdLst/>
            <a:ahLst/>
            <a:cxnLst/>
            <a:rect l="l" t="t" r="r" b="b"/>
            <a:pathLst>
              <a:path w="911248" h="911248">
                <a:moveTo>
                  <a:pt x="0" y="0"/>
                </a:moveTo>
                <a:lnTo>
                  <a:pt x="911248" y="0"/>
                </a:lnTo>
                <a:lnTo>
                  <a:pt x="911248" y="911248"/>
                </a:lnTo>
                <a:lnTo>
                  <a:pt x="0" y="911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TextBox 13"/>
          <p:cNvSpPr txBox="1"/>
          <p:nvPr/>
        </p:nvSpPr>
        <p:spPr>
          <a:xfrm>
            <a:off x="1028700" y="1028700"/>
            <a:ext cx="14541513" cy="1095375"/>
          </a:xfrm>
          <a:prstGeom prst="rect">
            <a:avLst/>
          </a:prstGeom>
        </p:spPr>
        <p:txBody>
          <a:bodyPr lIns="0" tIns="0" rIns="0" bIns="0" rtlCol="0" anchor="t">
            <a:spAutoFit/>
          </a:bodyPr>
          <a:lstStyle/>
          <a:p>
            <a:pPr marL="0" lvl="0" indent="0">
              <a:lnSpc>
                <a:spcPts val="8640"/>
              </a:lnSpc>
            </a:pPr>
            <a:r>
              <a:rPr lang="en-US" sz="7200">
                <a:solidFill>
                  <a:srgbClr val="1E3950"/>
                </a:solidFill>
                <a:latin typeface="Glacial Indifference"/>
              </a:rPr>
              <a:t>What we will cover today</a:t>
            </a:r>
          </a:p>
        </p:txBody>
      </p:sp>
      <p:sp>
        <p:nvSpPr>
          <p:cNvPr id="14" name="TextBox 14"/>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986991"/>
            <a:ext cx="16741433" cy="5859525"/>
            <a:chOff x="0" y="0"/>
            <a:chExt cx="4409266" cy="1543249"/>
          </a:xfrm>
        </p:grpSpPr>
        <p:sp>
          <p:nvSpPr>
            <p:cNvPr id="3" name="Freeform 3"/>
            <p:cNvSpPr/>
            <p:nvPr/>
          </p:nvSpPr>
          <p:spPr>
            <a:xfrm>
              <a:off x="0" y="0"/>
              <a:ext cx="4212935" cy="1543249"/>
            </a:xfrm>
            <a:custGeom>
              <a:avLst/>
              <a:gdLst/>
              <a:ahLst/>
              <a:cxnLst/>
              <a:rect l="l" t="t" r="r" b="b"/>
              <a:pathLst>
                <a:path w="4212935" h="1543249">
                  <a:moveTo>
                    <a:pt x="0" y="0"/>
                  </a:moveTo>
                  <a:lnTo>
                    <a:pt x="4212935" y="0"/>
                  </a:lnTo>
                  <a:lnTo>
                    <a:pt x="4212935" y="1543249"/>
                  </a:lnTo>
                  <a:lnTo>
                    <a:pt x="0" y="1543249"/>
                  </a:lnTo>
                  <a:close/>
                </a:path>
              </a:pathLst>
            </a:custGeom>
            <a:solidFill>
              <a:srgbClr val="000000">
                <a:alpha val="0"/>
              </a:srgbClr>
            </a:solidFill>
          </p:spPr>
          <p:txBody>
            <a:bodyPr/>
            <a:lstStyle/>
            <a:p>
              <a:endParaRPr lang="en-GB"/>
            </a:p>
          </p:txBody>
        </p:sp>
        <p:sp>
          <p:nvSpPr>
            <p:cNvPr id="4" name="TextBox 4"/>
            <p:cNvSpPr txBox="1"/>
            <p:nvPr/>
          </p:nvSpPr>
          <p:spPr>
            <a:xfrm>
              <a:off x="24160" y="287001"/>
              <a:ext cx="4385106" cy="812800"/>
            </a:xfrm>
            <a:prstGeom prst="rect">
              <a:avLst/>
            </a:prstGeom>
          </p:spPr>
          <p:txBody>
            <a:bodyPr lIns="0" tIns="0" rIns="0" bIns="0" rtlCol="0" anchor="ctr"/>
            <a:lstStyle/>
            <a:p>
              <a:pPr algn="just">
                <a:lnSpc>
                  <a:spcPts val="4199"/>
                </a:lnSpc>
              </a:pPr>
              <a:r>
                <a:rPr lang="en-US" sz="2800" dirty="0">
                  <a:solidFill>
                    <a:srgbClr val="000000"/>
                  </a:solidFill>
                  <a:latin typeface="Glacial Indifference"/>
                </a:rPr>
                <a:t>Before J-Pouch surgery (also known as '</a:t>
              </a:r>
              <a:r>
                <a:rPr lang="en-US" sz="2800" dirty="0">
                  <a:solidFill>
                    <a:srgbClr val="000000"/>
                  </a:solidFill>
                  <a:latin typeface="Glacial Indifference Bold"/>
                </a:rPr>
                <a:t>pre-habilitation</a:t>
              </a:r>
              <a:r>
                <a:rPr lang="en-US" sz="2800" dirty="0">
                  <a:solidFill>
                    <a:srgbClr val="000000"/>
                  </a:solidFill>
                  <a:latin typeface="Glacial Indifference"/>
                </a:rPr>
                <a:t>’), we need to focus on </a:t>
              </a:r>
              <a:r>
                <a:rPr lang="en-US" sz="2800" dirty="0">
                  <a:solidFill>
                    <a:srgbClr val="000000"/>
                  </a:solidFill>
                  <a:latin typeface="Glacial Indifference Bold"/>
                </a:rPr>
                <a:t>"eating well" </a:t>
              </a:r>
              <a:r>
                <a:rPr lang="en-US" sz="2800" dirty="0">
                  <a:solidFill>
                    <a:srgbClr val="000000"/>
                  </a:solidFill>
                  <a:latin typeface="Glacial Indifference"/>
                </a:rPr>
                <a:t>i.e. maintaining a balanced diet.</a:t>
              </a:r>
            </a:p>
            <a:p>
              <a:pPr algn="just">
                <a:lnSpc>
                  <a:spcPts val="4199"/>
                </a:lnSpc>
              </a:pPr>
              <a:endParaRPr lang="en-US" sz="2800" dirty="0">
                <a:solidFill>
                  <a:srgbClr val="000000"/>
                </a:solidFill>
                <a:latin typeface="Glacial Indifference"/>
              </a:endParaRPr>
            </a:p>
            <a:p>
              <a:pPr algn="just">
                <a:lnSpc>
                  <a:spcPts val="4199"/>
                </a:lnSpc>
              </a:pPr>
              <a:r>
                <a:rPr lang="en-US" sz="2800" dirty="0">
                  <a:solidFill>
                    <a:srgbClr val="000000"/>
                  </a:solidFill>
                  <a:latin typeface="Glacial Indifference"/>
                </a:rPr>
                <a:t>This will help to:</a:t>
              </a:r>
            </a:p>
            <a:p>
              <a:pPr marL="755644" lvl="1" indent="-377822" algn="just">
                <a:lnSpc>
                  <a:spcPts val="4199"/>
                </a:lnSpc>
                <a:buFont typeface="Arial"/>
                <a:buChar char="•"/>
              </a:pPr>
              <a:r>
                <a:rPr lang="en-US" sz="2800" dirty="0">
                  <a:solidFill>
                    <a:srgbClr val="000000"/>
                  </a:solidFill>
                  <a:latin typeface="Glacial Indifference"/>
                </a:rPr>
                <a:t>Provide our body with the nutrients it needs </a:t>
              </a:r>
            </a:p>
            <a:p>
              <a:pPr marL="755644" lvl="1" indent="-377822" algn="just">
                <a:lnSpc>
                  <a:spcPts val="4199"/>
                </a:lnSpc>
                <a:buFont typeface="Arial"/>
                <a:buChar char="•"/>
              </a:pPr>
              <a:r>
                <a:rPr lang="en-US" sz="2800" dirty="0" err="1">
                  <a:solidFill>
                    <a:srgbClr val="000000"/>
                  </a:solidFill>
                  <a:latin typeface="Glacial Indifference"/>
                </a:rPr>
                <a:t>Optimise</a:t>
              </a:r>
              <a:r>
                <a:rPr lang="en-US" sz="2800" dirty="0">
                  <a:solidFill>
                    <a:srgbClr val="000000"/>
                  </a:solidFill>
                  <a:latin typeface="Glacial Indifference"/>
                </a:rPr>
                <a:t> our energy levels and strength prior to surgery </a:t>
              </a:r>
            </a:p>
            <a:p>
              <a:pPr marL="755644" lvl="1" indent="-377822" algn="just">
                <a:lnSpc>
                  <a:spcPts val="4199"/>
                </a:lnSpc>
                <a:buFont typeface="Arial"/>
                <a:buChar char="•"/>
              </a:pPr>
              <a:r>
                <a:rPr lang="en-US" sz="2800" dirty="0">
                  <a:solidFill>
                    <a:srgbClr val="000000"/>
                  </a:solidFill>
                  <a:latin typeface="Glacial Indifference"/>
                </a:rPr>
                <a:t>Prevent us from being malnourished, which can delay recovery </a:t>
              </a:r>
            </a:p>
            <a:p>
              <a:pPr algn="just">
                <a:lnSpc>
                  <a:spcPts val="4199"/>
                </a:lnSpc>
              </a:pPr>
              <a:endParaRPr lang="en-US" sz="2800" dirty="0">
                <a:solidFill>
                  <a:srgbClr val="000000"/>
                </a:solidFill>
                <a:latin typeface="Glacial Indifference"/>
              </a:endParaRPr>
            </a:p>
            <a:p>
              <a:pPr algn="just">
                <a:lnSpc>
                  <a:spcPts val="4199"/>
                </a:lnSpc>
              </a:pPr>
              <a:r>
                <a:rPr lang="en-US" sz="2800" dirty="0">
                  <a:solidFill>
                    <a:srgbClr val="000000"/>
                  </a:solidFill>
                  <a:latin typeface="Glacial Indifference Bold"/>
                </a:rPr>
                <a:t>Eating as well as possible and being well nourished reduces:</a:t>
              </a:r>
            </a:p>
            <a:p>
              <a:pPr algn="just">
                <a:lnSpc>
                  <a:spcPts val="4199"/>
                </a:lnSpc>
              </a:pPr>
              <a:r>
                <a:rPr lang="en-US" sz="2800" dirty="0">
                  <a:solidFill>
                    <a:srgbClr val="000000"/>
                  </a:solidFill>
                  <a:latin typeface="Glacial Indifference Bold"/>
                </a:rPr>
                <a:t>1)  risks of post-op complications </a:t>
              </a:r>
            </a:p>
            <a:p>
              <a:pPr algn="just">
                <a:lnSpc>
                  <a:spcPts val="4199"/>
                </a:lnSpc>
              </a:pPr>
              <a:r>
                <a:rPr lang="en-US" sz="2800" dirty="0">
                  <a:solidFill>
                    <a:srgbClr val="000000"/>
                  </a:solidFill>
                  <a:latin typeface="Glacial Indifference Bold"/>
                </a:rPr>
                <a:t>2) length of stay in hospital</a:t>
              </a:r>
            </a:p>
          </p:txBody>
        </p:sp>
      </p:grpSp>
      <p:grpSp>
        <p:nvGrpSpPr>
          <p:cNvPr id="5" name="Group 5"/>
          <p:cNvGrpSpPr/>
          <p:nvPr/>
        </p:nvGrpSpPr>
        <p:grpSpPr>
          <a:xfrm>
            <a:off x="1028700" y="1028700"/>
            <a:ext cx="1174659" cy="1197961"/>
            <a:chOff x="0" y="0"/>
            <a:chExt cx="812800" cy="828924"/>
          </a:xfrm>
        </p:grpSpPr>
        <p:sp>
          <p:nvSpPr>
            <p:cNvPr id="6" name="Freeform 6"/>
            <p:cNvSpPr/>
            <p:nvPr/>
          </p:nvSpPr>
          <p:spPr>
            <a:xfrm>
              <a:off x="0" y="0"/>
              <a:ext cx="812800" cy="828924"/>
            </a:xfrm>
            <a:custGeom>
              <a:avLst/>
              <a:gdLst/>
              <a:ahLst/>
              <a:cxnLst/>
              <a:rect l="l" t="t" r="r" b="b"/>
              <a:pathLst>
                <a:path w="812800" h="828924">
                  <a:moveTo>
                    <a:pt x="406400" y="0"/>
                  </a:moveTo>
                  <a:cubicBezTo>
                    <a:pt x="181951" y="0"/>
                    <a:pt x="0" y="185561"/>
                    <a:pt x="0" y="414462"/>
                  </a:cubicBezTo>
                  <a:cubicBezTo>
                    <a:pt x="0" y="643363"/>
                    <a:pt x="181951" y="828924"/>
                    <a:pt x="406400" y="828924"/>
                  </a:cubicBezTo>
                  <a:cubicBezTo>
                    <a:pt x="630849" y="828924"/>
                    <a:pt x="812800" y="643363"/>
                    <a:pt x="812800" y="414462"/>
                  </a:cubicBezTo>
                  <a:cubicBezTo>
                    <a:pt x="812800" y="185561"/>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1</a:t>
              </a:r>
            </a:p>
          </p:txBody>
        </p:sp>
      </p:grpSp>
      <p:sp>
        <p:nvSpPr>
          <p:cNvPr id="8" name="TextBox 8"/>
          <p:cNvSpPr txBox="1"/>
          <p:nvPr/>
        </p:nvSpPr>
        <p:spPr>
          <a:xfrm>
            <a:off x="2483174" y="1028700"/>
            <a:ext cx="14541513" cy="1095375"/>
          </a:xfrm>
          <a:prstGeom prst="rect">
            <a:avLst/>
          </a:prstGeom>
        </p:spPr>
        <p:txBody>
          <a:bodyPr lIns="0" tIns="0" rIns="0" bIns="0" rtlCol="0" anchor="t">
            <a:spAutoFit/>
          </a:bodyPr>
          <a:lstStyle/>
          <a:p>
            <a:pPr marL="0" lvl="0" indent="0">
              <a:lnSpc>
                <a:spcPts val="8640"/>
              </a:lnSpc>
            </a:pPr>
            <a:r>
              <a:rPr lang="en-US" sz="7200">
                <a:solidFill>
                  <a:srgbClr val="1E3950"/>
                </a:solidFill>
                <a:latin typeface="Glacial Indifference"/>
              </a:rPr>
              <a:t>Pre-Surgery</a:t>
            </a:r>
          </a:p>
        </p:txBody>
      </p:sp>
      <p:sp>
        <p:nvSpPr>
          <p:cNvPr id="9" name="TextBox 9"/>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593467"/>
            <a:ext cx="16996563" cy="6904863"/>
            <a:chOff x="0" y="0"/>
            <a:chExt cx="4476461" cy="1818565"/>
          </a:xfrm>
        </p:grpSpPr>
        <p:sp>
          <p:nvSpPr>
            <p:cNvPr id="3" name="Freeform 3"/>
            <p:cNvSpPr/>
            <p:nvPr/>
          </p:nvSpPr>
          <p:spPr>
            <a:xfrm>
              <a:off x="0" y="0"/>
              <a:ext cx="4212935" cy="1818565"/>
            </a:xfrm>
            <a:custGeom>
              <a:avLst/>
              <a:gdLst/>
              <a:ahLst/>
              <a:cxnLst/>
              <a:rect l="l" t="t" r="r" b="b"/>
              <a:pathLst>
                <a:path w="4212935" h="1818565">
                  <a:moveTo>
                    <a:pt x="0" y="0"/>
                  </a:moveTo>
                  <a:lnTo>
                    <a:pt x="4212935" y="0"/>
                  </a:lnTo>
                  <a:lnTo>
                    <a:pt x="4212935" y="1818565"/>
                  </a:lnTo>
                  <a:lnTo>
                    <a:pt x="0" y="1818565"/>
                  </a:lnTo>
                  <a:close/>
                </a:path>
              </a:pathLst>
            </a:custGeom>
            <a:solidFill>
              <a:srgbClr val="000000">
                <a:alpha val="0"/>
              </a:srgbClr>
            </a:solidFill>
          </p:spPr>
          <p:txBody>
            <a:bodyPr/>
            <a:lstStyle/>
            <a:p>
              <a:endParaRPr lang="en-GB"/>
            </a:p>
          </p:txBody>
        </p:sp>
        <p:sp>
          <p:nvSpPr>
            <p:cNvPr id="4" name="TextBox 4"/>
            <p:cNvSpPr txBox="1"/>
            <p:nvPr/>
          </p:nvSpPr>
          <p:spPr>
            <a:xfrm>
              <a:off x="2076" y="470922"/>
              <a:ext cx="4474385" cy="812800"/>
            </a:xfrm>
            <a:prstGeom prst="rect">
              <a:avLst/>
            </a:prstGeom>
          </p:spPr>
          <p:txBody>
            <a:bodyPr lIns="0" tIns="0" rIns="0" bIns="0" rtlCol="0" anchor="ctr"/>
            <a:lstStyle/>
            <a:p>
              <a:pPr algn="just">
                <a:lnSpc>
                  <a:spcPts val="3599"/>
                </a:lnSpc>
              </a:pPr>
              <a:r>
                <a:rPr lang="en-US" sz="2400" dirty="0">
                  <a:solidFill>
                    <a:srgbClr val="000000"/>
                  </a:solidFill>
                  <a:latin typeface="Glacial Indifference"/>
                </a:rPr>
                <a:t>Check you’re meeting British Dietetics Association (BDA) &amp; IBD guidelines:</a:t>
              </a:r>
            </a:p>
            <a:p>
              <a:pPr algn="just">
                <a:lnSpc>
                  <a:spcPts val="3599"/>
                </a:lnSpc>
              </a:pPr>
              <a:endParaRPr lang="en-US" sz="2400" dirty="0">
                <a:solidFill>
                  <a:srgbClr val="000000"/>
                </a:solidFill>
                <a:latin typeface="Glacial Indifference"/>
              </a:endParaRPr>
            </a:p>
            <a:p>
              <a:pPr marL="647697" lvl="1" indent="-323848" algn="just">
                <a:lnSpc>
                  <a:spcPts val="4769"/>
                </a:lnSpc>
                <a:buFont typeface="Arial"/>
                <a:buChar char="•"/>
              </a:pPr>
              <a:r>
                <a:rPr lang="en-US" sz="2400" dirty="0">
                  <a:solidFill>
                    <a:srgbClr val="000000"/>
                  </a:solidFill>
                  <a:latin typeface="Glacial Indifference Bold"/>
                </a:rPr>
                <a:t>Eat 5 fruit and veg a day - </a:t>
              </a:r>
              <a:r>
                <a:rPr lang="en-US" sz="2400" dirty="0">
                  <a:solidFill>
                    <a:srgbClr val="000000"/>
                  </a:solidFill>
                  <a:latin typeface="Glacial Indifference"/>
                </a:rPr>
                <a:t>including pulses </a:t>
              </a:r>
            </a:p>
            <a:p>
              <a:pPr marL="647697" lvl="1" indent="-323848" algn="just">
                <a:lnSpc>
                  <a:spcPts val="4769"/>
                </a:lnSpc>
                <a:buFont typeface="Arial"/>
                <a:buChar char="•"/>
              </a:pPr>
              <a:r>
                <a:rPr lang="en-US" sz="2400" dirty="0">
                  <a:solidFill>
                    <a:srgbClr val="000000"/>
                  </a:solidFill>
                  <a:latin typeface="Glacial Indifference Bold"/>
                </a:rPr>
                <a:t>Eat 2 portions of fish per week</a:t>
              </a:r>
              <a:r>
                <a:rPr lang="en-US" sz="2400" dirty="0">
                  <a:solidFill>
                    <a:srgbClr val="000000"/>
                  </a:solidFill>
                  <a:latin typeface="Glacial Indifference"/>
                </a:rPr>
                <a:t> - 1 portion should be an oily fish or 4 portions plant-based equivalent like flaxseed, soya etc. </a:t>
              </a:r>
            </a:p>
            <a:p>
              <a:pPr marL="647697" lvl="1" indent="-323848" algn="just">
                <a:lnSpc>
                  <a:spcPts val="4769"/>
                </a:lnSpc>
                <a:buFont typeface="Arial"/>
                <a:buChar char="•"/>
              </a:pPr>
              <a:r>
                <a:rPr lang="en-US" sz="2400" dirty="0" err="1">
                  <a:solidFill>
                    <a:srgbClr val="000000"/>
                  </a:solidFill>
                  <a:latin typeface="Glacial Indifference Bold"/>
                </a:rPr>
                <a:t>Prioritise</a:t>
              </a:r>
              <a:r>
                <a:rPr lang="en-US" sz="2400" dirty="0">
                  <a:solidFill>
                    <a:srgbClr val="000000"/>
                  </a:solidFill>
                  <a:latin typeface="Glacial Indifference Bold"/>
                </a:rPr>
                <a:t> wholegrain and fibrous carbohydrates</a:t>
              </a:r>
              <a:r>
                <a:rPr lang="en-US" sz="2400" dirty="0">
                  <a:solidFill>
                    <a:srgbClr val="000000"/>
                  </a:solidFill>
                  <a:latin typeface="Glacial Indifference"/>
                </a:rPr>
                <a:t> - brown bread, </a:t>
              </a:r>
              <a:r>
                <a:rPr lang="en-US" sz="2400" dirty="0" err="1">
                  <a:solidFill>
                    <a:srgbClr val="000000"/>
                  </a:solidFill>
                  <a:latin typeface="Glacial Indifference"/>
                </a:rPr>
                <a:t>wholemeal</a:t>
              </a:r>
              <a:r>
                <a:rPr lang="en-US" sz="2400" dirty="0">
                  <a:solidFill>
                    <a:srgbClr val="000000"/>
                  </a:solidFill>
                  <a:latin typeface="Glacial Indifference"/>
                </a:rPr>
                <a:t> pasta, legumes etc. if you are able to tolerate them</a:t>
              </a:r>
            </a:p>
            <a:p>
              <a:pPr marL="647697" lvl="1" indent="-323848" algn="just">
                <a:lnSpc>
                  <a:spcPts val="4769"/>
                </a:lnSpc>
                <a:buFont typeface="Arial"/>
                <a:buChar char="•"/>
              </a:pPr>
              <a:r>
                <a:rPr lang="en-US" sz="2400" dirty="0">
                  <a:solidFill>
                    <a:srgbClr val="000000"/>
                  </a:solidFill>
                  <a:latin typeface="Glacial Indifference Bold"/>
                </a:rPr>
                <a:t>Limit red meat to less than 250g per week</a:t>
              </a:r>
            </a:p>
            <a:p>
              <a:pPr marL="647697" lvl="1" indent="-323848" algn="just">
                <a:lnSpc>
                  <a:spcPts val="4769"/>
                </a:lnSpc>
                <a:buFont typeface="Arial"/>
                <a:buChar char="•"/>
              </a:pPr>
              <a:r>
                <a:rPr lang="en-US" sz="2400" dirty="0">
                  <a:solidFill>
                    <a:srgbClr val="000000"/>
                  </a:solidFill>
                  <a:latin typeface="Glacial Indifference Bold"/>
                </a:rPr>
                <a:t>Limit saturated fat to less than 20-30g per day</a:t>
              </a:r>
            </a:p>
            <a:p>
              <a:pPr marL="647697" lvl="1" indent="-323848" algn="just">
                <a:lnSpc>
                  <a:spcPts val="4769"/>
                </a:lnSpc>
                <a:buFont typeface="Arial"/>
                <a:buChar char="•"/>
              </a:pPr>
              <a:r>
                <a:rPr lang="en-US" sz="2400" dirty="0">
                  <a:solidFill>
                    <a:srgbClr val="000000"/>
                  </a:solidFill>
                  <a:latin typeface="Glacial Indifference Bold"/>
                </a:rPr>
                <a:t>Limit salt to less than 6g/1 tsp per day </a:t>
              </a:r>
              <a:r>
                <a:rPr lang="en-US" sz="2400" dirty="0">
                  <a:solidFill>
                    <a:srgbClr val="000000"/>
                  </a:solidFill>
                  <a:latin typeface="Glacial Indifference"/>
                </a:rPr>
                <a:t>- be mindful of hidden added salt</a:t>
              </a:r>
            </a:p>
            <a:p>
              <a:pPr marL="647697" lvl="1" indent="-323848" algn="just">
                <a:lnSpc>
                  <a:spcPts val="4769"/>
                </a:lnSpc>
                <a:buFont typeface="Arial"/>
                <a:buChar char="•"/>
              </a:pPr>
              <a:r>
                <a:rPr lang="en-US" sz="2400" dirty="0">
                  <a:solidFill>
                    <a:srgbClr val="000000"/>
                  </a:solidFill>
                  <a:latin typeface="Glacial Indifference Bold"/>
                </a:rPr>
                <a:t>Limit sugar to less than 30g per day/6 tsp</a:t>
              </a:r>
              <a:r>
                <a:rPr lang="en-US" sz="2400" dirty="0">
                  <a:solidFill>
                    <a:srgbClr val="000000"/>
                  </a:solidFill>
                  <a:latin typeface="Glacial Indifference"/>
                </a:rPr>
                <a:t> - be mindful of hidden added sugar</a:t>
              </a:r>
            </a:p>
            <a:p>
              <a:pPr marL="647697" lvl="1" indent="-323848" algn="just">
                <a:lnSpc>
                  <a:spcPts val="4769"/>
                </a:lnSpc>
                <a:buFont typeface="Arial"/>
                <a:buChar char="•"/>
              </a:pPr>
              <a:r>
                <a:rPr lang="en-US" sz="2400" dirty="0">
                  <a:solidFill>
                    <a:srgbClr val="000000"/>
                  </a:solidFill>
                  <a:latin typeface="Glacial Indifference Bold"/>
                </a:rPr>
                <a:t>Drink 6-8 large glasses of water a day</a:t>
              </a:r>
              <a:r>
                <a:rPr lang="en-US" sz="2400" dirty="0">
                  <a:solidFill>
                    <a:srgbClr val="000000"/>
                  </a:solidFill>
                  <a:latin typeface="Glacial Indifference"/>
                </a:rPr>
                <a:t> - equiv. to 2-3 </a:t>
              </a:r>
              <a:r>
                <a:rPr lang="en-US" sz="2400" dirty="0" err="1">
                  <a:solidFill>
                    <a:srgbClr val="000000"/>
                  </a:solidFill>
                  <a:latin typeface="Glacial Indifference"/>
                </a:rPr>
                <a:t>litres</a:t>
              </a:r>
              <a:r>
                <a:rPr lang="en-US" sz="2400" dirty="0">
                  <a:solidFill>
                    <a:srgbClr val="000000"/>
                  </a:solidFill>
                  <a:latin typeface="Glacial Indifference"/>
                </a:rPr>
                <a:t> </a:t>
              </a:r>
            </a:p>
          </p:txBody>
        </p:sp>
      </p:grpSp>
      <p:grpSp>
        <p:nvGrpSpPr>
          <p:cNvPr id="5" name="Group 5"/>
          <p:cNvGrpSpPr/>
          <p:nvPr/>
        </p:nvGrpSpPr>
        <p:grpSpPr>
          <a:xfrm>
            <a:off x="1028700" y="1028700"/>
            <a:ext cx="1174659" cy="1197961"/>
            <a:chOff x="0" y="0"/>
            <a:chExt cx="812800" cy="828924"/>
          </a:xfrm>
        </p:grpSpPr>
        <p:sp>
          <p:nvSpPr>
            <p:cNvPr id="6" name="Freeform 6"/>
            <p:cNvSpPr/>
            <p:nvPr/>
          </p:nvSpPr>
          <p:spPr>
            <a:xfrm>
              <a:off x="0" y="0"/>
              <a:ext cx="812800" cy="828924"/>
            </a:xfrm>
            <a:custGeom>
              <a:avLst/>
              <a:gdLst/>
              <a:ahLst/>
              <a:cxnLst/>
              <a:rect l="l" t="t" r="r" b="b"/>
              <a:pathLst>
                <a:path w="812800" h="828924">
                  <a:moveTo>
                    <a:pt x="406400" y="0"/>
                  </a:moveTo>
                  <a:cubicBezTo>
                    <a:pt x="181951" y="0"/>
                    <a:pt x="0" y="185561"/>
                    <a:pt x="0" y="414462"/>
                  </a:cubicBezTo>
                  <a:cubicBezTo>
                    <a:pt x="0" y="643363"/>
                    <a:pt x="181951" y="828924"/>
                    <a:pt x="406400" y="828924"/>
                  </a:cubicBezTo>
                  <a:cubicBezTo>
                    <a:pt x="630849" y="828924"/>
                    <a:pt x="812800" y="643363"/>
                    <a:pt x="812800" y="414462"/>
                  </a:cubicBezTo>
                  <a:cubicBezTo>
                    <a:pt x="812800" y="185561"/>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1</a:t>
              </a:r>
            </a:p>
          </p:txBody>
        </p:sp>
      </p:grpSp>
      <p:sp>
        <p:nvSpPr>
          <p:cNvPr id="8" name="Freeform 8"/>
          <p:cNvSpPr/>
          <p:nvPr/>
        </p:nvSpPr>
        <p:spPr>
          <a:xfrm>
            <a:off x="15033251" y="902367"/>
            <a:ext cx="2984129" cy="1348041"/>
          </a:xfrm>
          <a:custGeom>
            <a:avLst/>
            <a:gdLst/>
            <a:ahLst/>
            <a:cxnLst/>
            <a:rect l="l" t="t" r="r" b="b"/>
            <a:pathLst>
              <a:path w="2984129" h="1348041">
                <a:moveTo>
                  <a:pt x="0" y="0"/>
                </a:moveTo>
                <a:lnTo>
                  <a:pt x="2984128" y="0"/>
                </a:lnTo>
                <a:lnTo>
                  <a:pt x="2984128" y="1348041"/>
                </a:lnTo>
                <a:lnTo>
                  <a:pt x="0" y="1348041"/>
                </a:lnTo>
                <a:lnTo>
                  <a:pt x="0" y="0"/>
                </a:lnTo>
                <a:close/>
              </a:path>
            </a:pathLst>
          </a:custGeom>
          <a:blipFill>
            <a:blip r:embed="rId3"/>
            <a:stretch>
              <a:fillRect l="-18472" t="-35387" r="-18827" b="-35387"/>
            </a:stretch>
          </a:blipFill>
        </p:spPr>
        <p:txBody>
          <a:bodyPr/>
          <a:lstStyle/>
          <a:p>
            <a:endParaRPr lang="en-GB"/>
          </a:p>
        </p:txBody>
      </p:sp>
      <p:sp>
        <p:nvSpPr>
          <p:cNvPr id="9" name="TextBox 9"/>
          <p:cNvSpPr txBox="1"/>
          <p:nvPr/>
        </p:nvSpPr>
        <p:spPr>
          <a:xfrm>
            <a:off x="2483174" y="1028700"/>
            <a:ext cx="11399779" cy="1095375"/>
          </a:xfrm>
          <a:prstGeom prst="rect">
            <a:avLst/>
          </a:prstGeom>
        </p:spPr>
        <p:txBody>
          <a:bodyPr lIns="0" tIns="0" rIns="0" bIns="0" rtlCol="0" anchor="t">
            <a:spAutoFit/>
          </a:bodyPr>
          <a:lstStyle/>
          <a:p>
            <a:pPr marL="0" lvl="0" indent="0">
              <a:lnSpc>
                <a:spcPts val="8640"/>
              </a:lnSpc>
            </a:pPr>
            <a:r>
              <a:rPr lang="en-US" sz="7200">
                <a:solidFill>
                  <a:srgbClr val="1E3950"/>
                </a:solidFill>
                <a:latin typeface="Glacial Indifference"/>
              </a:rPr>
              <a:t>Pre-Surgery - Balanced Diet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801524"/>
            <a:ext cx="16441889" cy="5539663"/>
            <a:chOff x="0" y="0"/>
            <a:chExt cx="4330374" cy="1459006"/>
          </a:xfrm>
        </p:grpSpPr>
        <p:sp>
          <p:nvSpPr>
            <p:cNvPr id="3" name="Freeform 3"/>
            <p:cNvSpPr/>
            <p:nvPr/>
          </p:nvSpPr>
          <p:spPr>
            <a:xfrm>
              <a:off x="0" y="0"/>
              <a:ext cx="4212935" cy="1459006"/>
            </a:xfrm>
            <a:custGeom>
              <a:avLst/>
              <a:gdLst/>
              <a:ahLst/>
              <a:cxnLst/>
              <a:rect l="l" t="t" r="r" b="b"/>
              <a:pathLst>
                <a:path w="4212935" h="1459006">
                  <a:moveTo>
                    <a:pt x="0" y="0"/>
                  </a:moveTo>
                  <a:lnTo>
                    <a:pt x="4212935" y="0"/>
                  </a:lnTo>
                  <a:lnTo>
                    <a:pt x="4212935" y="1459006"/>
                  </a:lnTo>
                  <a:lnTo>
                    <a:pt x="0" y="1459006"/>
                  </a:lnTo>
                  <a:close/>
                </a:path>
              </a:pathLst>
            </a:custGeom>
            <a:solidFill>
              <a:srgbClr val="000000">
                <a:alpha val="0"/>
              </a:srgbClr>
            </a:solidFill>
          </p:spPr>
          <p:txBody>
            <a:bodyPr/>
            <a:lstStyle/>
            <a:p>
              <a:endParaRPr lang="en-GB"/>
            </a:p>
          </p:txBody>
        </p:sp>
        <p:sp>
          <p:nvSpPr>
            <p:cNvPr id="4" name="TextBox 4"/>
            <p:cNvSpPr txBox="1"/>
            <p:nvPr/>
          </p:nvSpPr>
          <p:spPr>
            <a:xfrm>
              <a:off x="25544" y="323103"/>
              <a:ext cx="4304830" cy="812800"/>
            </a:xfrm>
            <a:prstGeom prst="rect">
              <a:avLst/>
            </a:prstGeom>
          </p:spPr>
          <p:txBody>
            <a:bodyPr lIns="0" tIns="0" rIns="0" bIns="0" rtlCol="0" anchor="ctr"/>
            <a:lstStyle/>
            <a:p>
              <a:pPr algn="just">
                <a:lnSpc>
                  <a:spcPts val="3959"/>
                </a:lnSpc>
              </a:pPr>
              <a:r>
                <a:rPr lang="en-US" sz="3200" dirty="0">
                  <a:solidFill>
                    <a:srgbClr val="000000"/>
                  </a:solidFill>
                  <a:latin typeface="Glacial Indifference"/>
                </a:rPr>
                <a:t>Foods that are </a:t>
              </a:r>
              <a:r>
                <a:rPr lang="en-US" sz="3200" dirty="0">
                  <a:solidFill>
                    <a:srgbClr val="000000"/>
                  </a:solidFill>
                  <a:latin typeface="Glacial Indifference Bold"/>
                </a:rPr>
                <a:t>easily digested and absorbed</a:t>
              </a:r>
              <a:r>
                <a:rPr lang="en-US" sz="3200" dirty="0">
                  <a:solidFill>
                    <a:srgbClr val="000000"/>
                  </a:solidFill>
                  <a:latin typeface="Glacial Indifference"/>
                </a:rPr>
                <a:t>, leaving minimal residue in the bowel for </a:t>
              </a:r>
              <a:r>
                <a:rPr lang="en-US" sz="3200" dirty="0">
                  <a:solidFill>
                    <a:srgbClr val="000000"/>
                  </a:solidFill>
                  <a:latin typeface="Glacial Indifference Bold"/>
                </a:rPr>
                <a:t>4-8 weeks</a:t>
              </a:r>
              <a:r>
                <a:rPr lang="en-US" sz="3200" dirty="0">
                  <a:solidFill>
                    <a:srgbClr val="000000"/>
                  </a:solidFill>
                  <a:latin typeface="Glacial Indifference"/>
                </a:rPr>
                <a:t>, depending on your progress/complications. </a:t>
              </a:r>
            </a:p>
            <a:p>
              <a:pPr algn="just">
                <a:lnSpc>
                  <a:spcPts val="3959"/>
                </a:lnSpc>
              </a:pPr>
              <a:endParaRPr lang="en-US" sz="3200" dirty="0">
                <a:solidFill>
                  <a:srgbClr val="000000"/>
                </a:solidFill>
                <a:latin typeface="Glacial Indifference"/>
              </a:endParaRPr>
            </a:p>
            <a:p>
              <a:pPr algn="just">
                <a:lnSpc>
                  <a:spcPts val="3959"/>
                </a:lnSpc>
              </a:pPr>
              <a:r>
                <a:rPr lang="en-US" sz="3200" dirty="0">
                  <a:solidFill>
                    <a:srgbClr val="000000"/>
                  </a:solidFill>
                  <a:latin typeface="Glacial Indifference"/>
                </a:rPr>
                <a:t>Dietary </a:t>
              </a:r>
              <a:r>
                <a:rPr lang="en-US" sz="3200" dirty="0" err="1">
                  <a:solidFill>
                    <a:srgbClr val="000000"/>
                  </a:solidFill>
                  <a:latin typeface="Glacial Indifference"/>
                </a:rPr>
                <a:t>fibre</a:t>
              </a:r>
              <a:r>
                <a:rPr lang="en-US" sz="3200" dirty="0">
                  <a:solidFill>
                    <a:srgbClr val="000000"/>
                  </a:solidFill>
                  <a:latin typeface="Glacial Indifference"/>
                </a:rPr>
                <a:t> comes from </a:t>
              </a:r>
              <a:r>
                <a:rPr lang="en-US" sz="3200" dirty="0">
                  <a:solidFill>
                    <a:srgbClr val="000000"/>
                  </a:solidFill>
                  <a:latin typeface="Glacial Indifference Bold"/>
                </a:rPr>
                <a:t>plant foods.</a:t>
              </a:r>
              <a:r>
                <a:rPr lang="en-US" sz="3200" dirty="0">
                  <a:solidFill>
                    <a:srgbClr val="000000"/>
                  </a:solidFill>
                  <a:latin typeface="Glacial Indifference"/>
                </a:rPr>
                <a:t> </a:t>
              </a:r>
            </a:p>
            <a:p>
              <a:pPr algn="just">
                <a:lnSpc>
                  <a:spcPts val="3959"/>
                </a:lnSpc>
              </a:pPr>
              <a:endParaRPr lang="en-US" sz="3200" dirty="0">
                <a:solidFill>
                  <a:srgbClr val="000000"/>
                </a:solidFill>
                <a:latin typeface="Glacial Indifference"/>
              </a:endParaRPr>
            </a:p>
            <a:p>
              <a:pPr algn="just">
                <a:lnSpc>
                  <a:spcPts val="3959"/>
                </a:lnSpc>
              </a:pPr>
              <a:r>
                <a:rPr lang="en-US" sz="3200" dirty="0">
                  <a:solidFill>
                    <a:srgbClr val="000000"/>
                  </a:solidFill>
                  <a:latin typeface="Glacial Indifference"/>
                </a:rPr>
                <a:t>There are two types to consider when following a low </a:t>
              </a:r>
              <a:r>
                <a:rPr lang="en-US" sz="3200" dirty="0" err="1">
                  <a:solidFill>
                    <a:srgbClr val="000000"/>
                  </a:solidFill>
                  <a:latin typeface="Glacial Indifference"/>
                </a:rPr>
                <a:t>fibre</a:t>
              </a:r>
              <a:r>
                <a:rPr lang="en-US" sz="3200" dirty="0">
                  <a:solidFill>
                    <a:srgbClr val="000000"/>
                  </a:solidFill>
                  <a:latin typeface="Glacial Indifference"/>
                </a:rPr>
                <a:t> diet:</a:t>
              </a:r>
            </a:p>
            <a:p>
              <a:pPr marL="712465" lvl="1" indent="-356233" algn="just">
                <a:lnSpc>
                  <a:spcPts val="3959"/>
                </a:lnSpc>
                <a:buFont typeface="Arial"/>
                <a:buChar char="•"/>
              </a:pPr>
              <a:r>
                <a:rPr lang="en-US" sz="3200" dirty="0">
                  <a:solidFill>
                    <a:srgbClr val="204170"/>
                  </a:solidFill>
                  <a:latin typeface="Glacial Indifference Bold"/>
                </a:rPr>
                <a:t>Insoluble</a:t>
              </a:r>
            </a:p>
            <a:p>
              <a:pPr marL="712465" lvl="1" indent="-356233" algn="just">
                <a:lnSpc>
                  <a:spcPts val="3959"/>
                </a:lnSpc>
                <a:buFont typeface="Arial"/>
                <a:buChar char="•"/>
              </a:pPr>
              <a:r>
                <a:rPr lang="en-US" sz="3200" dirty="0">
                  <a:solidFill>
                    <a:srgbClr val="204170"/>
                  </a:solidFill>
                  <a:latin typeface="Glacial Indifference Bold"/>
                </a:rPr>
                <a:t>Soluble </a:t>
              </a:r>
            </a:p>
            <a:p>
              <a:pPr algn="just">
                <a:lnSpc>
                  <a:spcPts val="3959"/>
                </a:lnSpc>
              </a:pPr>
              <a:endParaRPr lang="en-US" sz="3200" dirty="0">
                <a:solidFill>
                  <a:srgbClr val="204170"/>
                </a:solidFill>
                <a:latin typeface="Glacial Indifference Bold"/>
              </a:endParaRPr>
            </a:p>
            <a:p>
              <a:pPr algn="just">
                <a:lnSpc>
                  <a:spcPts val="3959"/>
                </a:lnSpc>
              </a:pPr>
              <a:r>
                <a:rPr lang="en-US" sz="3200" dirty="0">
                  <a:solidFill>
                    <a:srgbClr val="000000"/>
                  </a:solidFill>
                  <a:latin typeface="Glacial Indifference Bold"/>
                </a:rPr>
                <a:t>Continue to eat a healthy balanced diet </a:t>
              </a:r>
              <a:r>
                <a:rPr lang="en-US" sz="3200" dirty="0">
                  <a:solidFill>
                    <a:srgbClr val="000000"/>
                  </a:solidFill>
                  <a:latin typeface="Glacial Indifference"/>
                </a:rPr>
                <a:t>post-surgery to </a:t>
              </a:r>
              <a:r>
                <a:rPr lang="en-US" sz="3200" dirty="0">
                  <a:solidFill>
                    <a:srgbClr val="000000"/>
                  </a:solidFill>
                  <a:latin typeface="Glacial Indifference Bold"/>
                </a:rPr>
                <a:t>support recovery</a:t>
              </a:r>
              <a:r>
                <a:rPr lang="en-US" sz="3200" dirty="0">
                  <a:solidFill>
                    <a:srgbClr val="000000"/>
                  </a:solidFill>
                  <a:latin typeface="Glacial Indifference"/>
                </a:rPr>
                <a:t> – </a:t>
              </a:r>
            </a:p>
            <a:p>
              <a:pPr algn="just">
                <a:lnSpc>
                  <a:spcPts val="3959"/>
                </a:lnSpc>
              </a:pPr>
              <a:r>
                <a:rPr lang="en-US" sz="3200" dirty="0">
                  <a:solidFill>
                    <a:srgbClr val="000000"/>
                  </a:solidFill>
                  <a:latin typeface="Glacial Indifference"/>
                </a:rPr>
                <a:t>Protein, fruit &amp; vegetables (tinned, cooked, blended for tolerance)</a:t>
              </a:r>
            </a:p>
          </p:txBody>
        </p:sp>
      </p:grpSp>
      <p:grpSp>
        <p:nvGrpSpPr>
          <p:cNvPr id="5" name="Group 5"/>
          <p:cNvGrpSpPr/>
          <p:nvPr/>
        </p:nvGrpSpPr>
        <p:grpSpPr>
          <a:xfrm>
            <a:off x="1028700" y="1028700"/>
            <a:ext cx="1174659" cy="1197961"/>
            <a:chOff x="0" y="0"/>
            <a:chExt cx="812800" cy="828924"/>
          </a:xfrm>
        </p:grpSpPr>
        <p:sp>
          <p:nvSpPr>
            <p:cNvPr id="6" name="Freeform 6"/>
            <p:cNvSpPr/>
            <p:nvPr/>
          </p:nvSpPr>
          <p:spPr>
            <a:xfrm>
              <a:off x="0" y="0"/>
              <a:ext cx="812800" cy="828924"/>
            </a:xfrm>
            <a:custGeom>
              <a:avLst/>
              <a:gdLst/>
              <a:ahLst/>
              <a:cxnLst/>
              <a:rect l="l" t="t" r="r" b="b"/>
              <a:pathLst>
                <a:path w="812800" h="828924">
                  <a:moveTo>
                    <a:pt x="406400" y="0"/>
                  </a:moveTo>
                  <a:cubicBezTo>
                    <a:pt x="181951" y="0"/>
                    <a:pt x="0" y="185561"/>
                    <a:pt x="0" y="414462"/>
                  </a:cubicBezTo>
                  <a:cubicBezTo>
                    <a:pt x="0" y="643363"/>
                    <a:pt x="181951" y="828924"/>
                    <a:pt x="406400" y="828924"/>
                  </a:cubicBezTo>
                  <a:cubicBezTo>
                    <a:pt x="630849" y="828924"/>
                    <a:pt x="812800" y="643363"/>
                    <a:pt x="812800" y="414462"/>
                  </a:cubicBezTo>
                  <a:cubicBezTo>
                    <a:pt x="812800" y="185561"/>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2</a:t>
              </a:r>
            </a:p>
          </p:txBody>
        </p:sp>
      </p:grpSp>
      <p:sp>
        <p:nvSpPr>
          <p:cNvPr id="8" name="TextBox 8"/>
          <p:cNvSpPr txBox="1"/>
          <p:nvPr/>
        </p:nvSpPr>
        <p:spPr>
          <a:xfrm>
            <a:off x="2483174" y="1028700"/>
            <a:ext cx="14541513" cy="1095375"/>
          </a:xfrm>
          <a:prstGeom prst="rect">
            <a:avLst/>
          </a:prstGeom>
        </p:spPr>
        <p:txBody>
          <a:bodyPr lIns="0" tIns="0" rIns="0" bIns="0" rtlCol="0" anchor="t">
            <a:spAutoFit/>
          </a:bodyPr>
          <a:lstStyle/>
          <a:p>
            <a:pPr marL="0" lvl="0" indent="0">
              <a:lnSpc>
                <a:spcPts val="8640"/>
              </a:lnSpc>
            </a:pPr>
            <a:r>
              <a:rPr lang="en-US" sz="7200">
                <a:solidFill>
                  <a:srgbClr val="1E3950"/>
                </a:solidFill>
                <a:latin typeface="Glacial Indifference"/>
              </a:rPr>
              <a:t>Post-Surgery - Low Fibre Diet</a:t>
            </a:r>
          </a:p>
        </p:txBody>
      </p:sp>
      <p:sp>
        <p:nvSpPr>
          <p:cNvPr id="9" name="TextBox 9"/>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
        <p:nvSpPr>
          <p:cNvPr id="10" name="Freeform 10"/>
          <p:cNvSpPr/>
          <p:nvPr/>
        </p:nvSpPr>
        <p:spPr>
          <a:xfrm>
            <a:off x="12910637" y="5571356"/>
            <a:ext cx="4766844" cy="1173835"/>
          </a:xfrm>
          <a:custGeom>
            <a:avLst/>
            <a:gdLst/>
            <a:ahLst/>
            <a:cxnLst/>
            <a:rect l="l" t="t" r="r" b="b"/>
            <a:pathLst>
              <a:path w="4766844" h="1173835">
                <a:moveTo>
                  <a:pt x="0" y="0"/>
                </a:moveTo>
                <a:lnTo>
                  <a:pt x="4766844" y="0"/>
                </a:lnTo>
                <a:lnTo>
                  <a:pt x="4766844" y="1173835"/>
                </a:lnTo>
                <a:lnTo>
                  <a:pt x="0" y="1173835"/>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174659" cy="1197961"/>
            <a:chOff x="0" y="0"/>
            <a:chExt cx="812800" cy="828924"/>
          </a:xfrm>
        </p:grpSpPr>
        <p:sp>
          <p:nvSpPr>
            <p:cNvPr id="3" name="Freeform 3"/>
            <p:cNvSpPr/>
            <p:nvPr/>
          </p:nvSpPr>
          <p:spPr>
            <a:xfrm>
              <a:off x="0" y="0"/>
              <a:ext cx="812800" cy="828924"/>
            </a:xfrm>
            <a:custGeom>
              <a:avLst/>
              <a:gdLst/>
              <a:ahLst/>
              <a:cxnLst/>
              <a:rect l="l" t="t" r="r" b="b"/>
              <a:pathLst>
                <a:path w="812800" h="828924">
                  <a:moveTo>
                    <a:pt x="406400" y="0"/>
                  </a:moveTo>
                  <a:cubicBezTo>
                    <a:pt x="181951" y="0"/>
                    <a:pt x="0" y="185561"/>
                    <a:pt x="0" y="414462"/>
                  </a:cubicBezTo>
                  <a:cubicBezTo>
                    <a:pt x="0" y="643363"/>
                    <a:pt x="181951" y="828924"/>
                    <a:pt x="406400" y="828924"/>
                  </a:cubicBezTo>
                  <a:cubicBezTo>
                    <a:pt x="630849" y="828924"/>
                    <a:pt x="812800" y="643363"/>
                    <a:pt x="812800" y="414462"/>
                  </a:cubicBezTo>
                  <a:cubicBezTo>
                    <a:pt x="812800" y="185561"/>
                    <a:pt x="630849" y="0"/>
                    <a:pt x="406400" y="0"/>
                  </a:cubicBezTo>
                  <a:close/>
                </a:path>
              </a:pathLst>
            </a:custGeom>
            <a:solidFill>
              <a:srgbClr val="204170"/>
            </a:solidFill>
          </p:spPr>
          <p:txBody>
            <a:bodyPr/>
            <a:lstStyle/>
            <a:p>
              <a:endParaRPr lang="en-GB"/>
            </a:p>
          </p:txBody>
        </p:sp>
        <p:sp>
          <p:nvSpPr>
            <p:cNvPr id="4" name="TextBox 4"/>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2</a:t>
              </a:r>
            </a:p>
          </p:txBody>
        </p:sp>
      </p:grpSp>
      <p:sp>
        <p:nvSpPr>
          <p:cNvPr id="5" name="TextBox 5"/>
          <p:cNvSpPr txBox="1"/>
          <p:nvPr/>
        </p:nvSpPr>
        <p:spPr>
          <a:xfrm>
            <a:off x="2483174" y="1028700"/>
            <a:ext cx="14541513" cy="1095375"/>
          </a:xfrm>
          <a:prstGeom prst="rect">
            <a:avLst/>
          </a:prstGeom>
        </p:spPr>
        <p:txBody>
          <a:bodyPr lIns="0" tIns="0" rIns="0" bIns="0" rtlCol="0" anchor="t">
            <a:spAutoFit/>
          </a:bodyPr>
          <a:lstStyle/>
          <a:p>
            <a:pPr marL="0" lvl="0" indent="0">
              <a:lnSpc>
                <a:spcPts val="8640"/>
              </a:lnSpc>
            </a:pPr>
            <a:r>
              <a:rPr lang="en-US" sz="7200">
                <a:solidFill>
                  <a:srgbClr val="1E3950"/>
                </a:solidFill>
                <a:latin typeface="Glacial Indifference"/>
              </a:rPr>
              <a:t>Post-Surgery - low fibre diet - Veg</a:t>
            </a:r>
          </a:p>
        </p:txBody>
      </p:sp>
      <p:sp>
        <p:nvSpPr>
          <p:cNvPr id="6" name="TextBox 6"/>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graphicFrame>
        <p:nvGraphicFramePr>
          <p:cNvPr id="7" name="Table 7"/>
          <p:cNvGraphicFramePr>
            <a:graphicFrameLocks noGrp="1"/>
          </p:cNvGraphicFramePr>
          <p:nvPr>
            <p:extLst>
              <p:ext uri="{D42A27DB-BD31-4B8C-83A1-F6EECF244321}">
                <p14:modId xmlns:p14="http://schemas.microsoft.com/office/powerpoint/2010/main" val="434726007"/>
              </p:ext>
            </p:extLst>
          </p:nvPr>
        </p:nvGraphicFramePr>
        <p:xfrm>
          <a:off x="1028700" y="2324100"/>
          <a:ext cx="15995987" cy="6909736"/>
        </p:xfrm>
        <a:graphic>
          <a:graphicData uri="http://schemas.openxmlformats.org/drawingml/2006/table">
            <a:tbl>
              <a:tblPr/>
              <a:tblGrid>
                <a:gridCol w="1965722">
                  <a:extLst>
                    <a:ext uri="{9D8B030D-6E8A-4147-A177-3AD203B41FA5}">
                      <a16:colId xmlns:a16="http://schemas.microsoft.com/office/drawing/2014/main" val="20000"/>
                    </a:ext>
                  </a:extLst>
                </a:gridCol>
                <a:gridCol w="4676755">
                  <a:extLst>
                    <a:ext uri="{9D8B030D-6E8A-4147-A177-3AD203B41FA5}">
                      <a16:colId xmlns:a16="http://schemas.microsoft.com/office/drawing/2014/main" val="20001"/>
                    </a:ext>
                  </a:extLst>
                </a:gridCol>
                <a:gridCol w="4676755">
                  <a:extLst>
                    <a:ext uri="{9D8B030D-6E8A-4147-A177-3AD203B41FA5}">
                      <a16:colId xmlns:a16="http://schemas.microsoft.com/office/drawing/2014/main" val="20002"/>
                    </a:ext>
                  </a:extLst>
                </a:gridCol>
                <a:gridCol w="4676755">
                  <a:extLst>
                    <a:ext uri="{9D8B030D-6E8A-4147-A177-3AD203B41FA5}">
                      <a16:colId xmlns:a16="http://schemas.microsoft.com/office/drawing/2014/main" val="20003"/>
                    </a:ext>
                  </a:extLst>
                </a:gridCol>
              </a:tblGrid>
              <a:tr h="667686">
                <a:tc>
                  <a:txBody>
                    <a:bodyPr/>
                    <a:lstStyle/>
                    <a:p>
                      <a:pPr algn="l">
                        <a:lnSpc>
                          <a:spcPts val="3360"/>
                        </a:lnSpc>
                        <a:defRPr/>
                      </a:pPr>
                      <a:r>
                        <a:rPr lang="en-US" sz="2400">
                          <a:solidFill>
                            <a:srgbClr val="000000"/>
                          </a:solidFill>
                          <a:latin typeface="Glacial Indifference Bold"/>
                        </a:rPr>
                        <a:t>Food group</a:t>
                      </a:r>
                      <a:endParaRPr lang="en-US" sz="1100"/>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F3EEE8"/>
                    </a:solidFill>
                  </a:tcPr>
                </a:tc>
                <a:tc>
                  <a:txBody>
                    <a:bodyPr/>
                    <a:lstStyle/>
                    <a:p>
                      <a:pPr algn="l">
                        <a:lnSpc>
                          <a:spcPts val="3360"/>
                        </a:lnSpc>
                        <a:defRPr/>
                      </a:pPr>
                      <a:r>
                        <a:rPr lang="en-US" sz="2400">
                          <a:solidFill>
                            <a:srgbClr val="000000"/>
                          </a:solidFill>
                          <a:latin typeface="Glacial Indifference Bold"/>
                        </a:rPr>
                        <a:t>Suitable foods</a:t>
                      </a:r>
                      <a:endParaRPr lang="en-US" sz="1100"/>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B1D8B7"/>
                    </a:solidFill>
                  </a:tcPr>
                </a:tc>
                <a:tc>
                  <a:txBody>
                    <a:bodyPr/>
                    <a:lstStyle/>
                    <a:p>
                      <a:pPr algn="l">
                        <a:lnSpc>
                          <a:spcPts val="3360"/>
                        </a:lnSpc>
                        <a:defRPr/>
                      </a:pPr>
                      <a:r>
                        <a:rPr lang="en-US" sz="2400" dirty="0">
                          <a:solidFill>
                            <a:srgbClr val="000000"/>
                          </a:solidFill>
                          <a:latin typeface="Glacial Indifference Bold"/>
                        </a:rPr>
                        <a:t>Foods to eat to tolerance</a:t>
                      </a:r>
                      <a:endParaRPr lang="en-US" sz="1100" dirty="0"/>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FEEDAA"/>
                    </a:solidFill>
                  </a:tcPr>
                </a:tc>
                <a:tc>
                  <a:txBody>
                    <a:bodyPr/>
                    <a:lstStyle/>
                    <a:p>
                      <a:pPr algn="l">
                        <a:lnSpc>
                          <a:spcPts val="3360"/>
                        </a:lnSpc>
                        <a:defRPr/>
                      </a:pPr>
                      <a:r>
                        <a:rPr lang="en-US" sz="2400">
                          <a:solidFill>
                            <a:srgbClr val="000000"/>
                          </a:solidFill>
                          <a:latin typeface="Glacial Indifference Bold"/>
                        </a:rPr>
                        <a:t>Foods to avoid</a:t>
                      </a:r>
                      <a:endParaRPr lang="en-US" sz="1100"/>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FFE5CF"/>
                    </a:solidFill>
                  </a:tcPr>
                </a:tc>
                <a:extLst>
                  <a:ext uri="{0D108BD9-81ED-4DB2-BD59-A6C34878D82A}">
                    <a16:rowId xmlns:a16="http://schemas.microsoft.com/office/drawing/2014/main" val="10000"/>
                  </a:ext>
                </a:extLst>
              </a:tr>
              <a:tr h="6123639">
                <a:tc>
                  <a:txBody>
                    <a:bodyPr/>
                    <a:lstStyle/>
                    <a:p>
                      <a:pPr algn="l">
                        <a:lnSpc>
                          <a:spcPts val="3360"/>
                        </a:lnSpc>
                        <a:defRPr/>
                      </a:pPr>
                      <a:r>
                        <a:rPr lang="en-US" sz="2400">
                          <a:solidFill>
                            <a:srgbClr val="000000"/>
                          </a:solidFill>
                          <a:latin typeface="Glacial Indifference Bold"/>
                        </a:rPr>
                        <a:t>Veg</a:t>
                      </a:r>
                      <a:endParaRPr lang="en-US" sz="1100"/>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F3EEE8"/>
                    </a:solidFill>
                  </a:tcPr>
                </a:tc>
                <a:tc>
                  <a:txBody>
                    <a:bodyPr/>
                    <a:lstStyle/>
                    <a:p>
                      <a:pPr algn="l">
                        <a:lnSpc>
                          <a:spcPts val="3360"/>
                        </a:lnSpc>
                        <a:defRPr/>
                      </a:pPr>
                      <a:r>
                        <a:rPr lang="en-US" sz="2400" dirty="0">
                          <a:solidFill>
                            <a:srgbClr val="000000"/>
                          </a:solidFill>
                          <a:latin typeface="Glacial Indifference"/>
                        </a:rPr>
                        <a:t>Well-cooked or pureed root vegetables such as carrots, parsnips, turnips or swede</a:t>
                      </a:r>
                      <a:endParaRPr lang="en-US" sz="1100" dirty="0"/>
                    </a:p>
                    <a:p>
                      <a:pPr>
                        <a:lnSpc>
                          <a:spcPts val="3360"/>
                        </a:lnSpc>
                      </a:pPr>
                      <a:endParaRPr lang="en-US" sz="1100" dirty="0"/>
                    </a:p>
                    <a:p>
                      <a:pPr>
                        <a:lnSpc>
                          <a:spcPts val="3360"/>
                        </a:lnSpc>
                      </a:pPr>
                      <a:r>
                        <a:rPr lang="en-US" sz="2400" dirty="0">
                          <a:solidFill>
                            <a:srgbClr val="000000"/>
                          </a:solidFill>
                          <a:latin typeface="Glacial Indifference"/>
                        </a:rPr>
                        <a:t>Tomatoes without skins or seeds such as tomato juice, canned deseeded tomatoes, passata, tomato puree</a:t>
                      </a:r>
                    </a:p>
                    <a:p>
                      <a:pPr>
                        <a:lnSpc>
                          <a:spcPts val="3360"/>
                        </a:lnSpc>
                      </a:pPr>
                      <a:endParaRPr lang="en-US" sz="2400" dirty="0">
                        <a:solidFill>
                          <a:srgbClr val="000000"/>
                        </a:solidFill>
                        <a:latin typeface="Glacial Indifference"/>
                      </a:endParaRPr>
                    </a:p>
                    <a:p>
                      <a:pPr>
                        <a:lnSpc>
                          <a:spcPts val="3360"/>
                        </a:lnSpc>
                      </a:pPr>
                      <a:r>
                        <a:rPr lang="en-US" sz="2400" dirty="0">
                          <a:solidFill>
                            <a:srgbClr val="000000"/>
                          </a:solidFill>
                          <a:latin typeface="Glacial Indifference"/>
                        </a:rPr>
                        <a:t>Vegetable juices or soups ± sieved to get rid of any seeds/ skins]</a:t>
                      </a:r>
                    </a:p>
                    <a:p>
                      <a:pPr>
                        <a:lnSpc>
                          <a:spcPts val="3360"/>
                        </a:lnSpc>
                      </a:pPr>
                      <a:endParaRPr lang="en-US" sz="2400" dirty="0">
                        <a:solidFill>
                          <a:srgbClr val="000000"/>
                        </a:solidFill>
                        <a:latin typeface="Glacial Indifference"/>
                      </a:endParaRPr>
                    </a:p>
                    <a:p>
                      <a:pPr>
                        <a:lnSpc>
                          <a:spcPts val="3360"/>
                        </a:lnSpc>
                      </a:pPr>
                      <a:r>
                        <a:rPr lang="en-US" sz="2400" dirty="0">
                          <a:solidFill>
                            <a:srgbClr val="000000"/>
                          </a:solidFill>
                          <a:latin typeface="Glacial Indifference"/>
                        </a:rPr>
                        <a:t>Avocado</a:t>
                      </a:r>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B1D8B7"/>
                    </a:solidFill>
                  </a:tcPr>
                </a:tc>
                <a:tc>
                  <a:txBody>
                    <a:bodyPr/>
                    <a:lstStyle/>
                    <a:p>
                      <a:pPr algn="l">
                        <a:lnSpc>
                          <a:spcPts val="3360"/>
                        </a:lnSpc>
                        <a:defRPr/>
                      </a:pPr>
                      <a:r>
                        <a:rPr lang="en-US" sz="2400" dirty="0">
                          <a:solidFill>
                            <a:srgbClr val="000000"/>
                          </a:solidFill>
                          <a:latin typeface="Glacial Indifference"/>
                        </a:rPr>
                        <a:t>Well-cooked vegetables, with</a:t>
                      </a:r>
                      <a:endParaRPr lang="en-US" sz="1100" dirty="0"/>
                    </a:p>
                    <a:p>
                      <a:pPr>
                        <a:lnSpc>
                          <a:spcPts val="3360"/>
                        </a:lnSpc>
                      </a:pPr>
                      <a:r>
                        <a:rPr lang="en-US" sz="2400" dirty="0">
                          <a:solidFill>
                            <a:srgbClr val="000000"/>
                          </a:solidFill>
                          <a:latin typeface="Glacial Indifference"/>
                        </a:rPr>
                        <a:t>no stringy parts or stalks. </a:t>
                      </a:r>
                    </a:p>
                    <a:p>
                      <a:pPr>
                        <a:lnSpc>
                          <a:spcPts val="3360"/>
                        </a:lnSpc>
                      </a:pPr>
                      <a:r>
                        <a:rPr lang="en-US" sz="2400" dirty="0">
                          <a:solidFill>
                            <a:srgbClr val="000000"/>
                          </a:solidFill>
                          <a:latin typeface="Glacial Indifference"/>
                        </a:rPr>
                        <a:t>Examples include: cauliflower,</a:t>
                      </a:r>
                    </a:p>
                    <a:p>
                      <a:pPr>
                        <a:lnSpc>
                          <a:spcPts val="3360"/>
                        </a:lnSpc>
                      </a:pPr>
                      <a:r>
                        <a:rPr lang="en-US" sz="2400" dirty="0">
                          <a:solidFill>
                            <a:srgbClr val="000000"/>
                          </a:solidFill>
                          <a:latin typeface="Glacial Indifference"/>
                        </a:rPr>
                        <a:t>sprouts, broccoli, pumpkin,</a:t>
                      </a:r>
                    </a:p>
                    <a:p>
                      <a:pPr>
                        <a:lnSpc>
                          <a:spcPts val="3360"/>
                        </a:lnSpc>
                      </a:pPr>
                      <a:r>
                        <a:rPr lang="en-US" sz="2400" dirty="0" err="1">
                          <a:solidFill>
                            <a:srgbClr val="000000"/>
                          </a:solidFill>
                          <a:latin typeface="Glacial Indifference"/>
                        </a:rPr>
                        <a:t>aubergine</a:t>
                      </a:r>
                      <a:r>
                        <a:rPr lang="en-US" sz="2400" dirty="0">
                          <a:solidFill>
                            <a:srgbClr val="000000"/>
                          </a:solidFill>
                          <a:latin typeface="Glacial Indifference"/>
                        </a:rPr>
                        <a:t>, </a:t>
                      </a:r>
                      <a:r>
                        <a:rPr lang="en-US" sz="2400" dirty="0" err="1">
                          <a:solidFill>
                            <a:srgbClr val="000000"/>
                          </a:solidFill>
                          <a:latin typeface="Glacial Indifference"/>
                        </a:rPr>
                        <a:t>courgette</a:t>
                      </a:r>
                      <a:r>
                        <a:rPr lang="en-US" sz="2400" dirty="0">
                          <a:solidFill>
                            <a:srgbClr val="000000"/>
                          </a:solidFill>
                          <a:latin typeface="Glacial Indifference"/>
                        </a:rPr>
                        <a:t>, peppers</a:t>
                      </a:r>
                    </a:p>
                    <a:p>
                      <a:pPr>
                        <a:lnSpc>
                          <a:spcPts val="3360"/>
                        </a:lnSpc>
                      </a:pPr>
                      <a:r>
                        <a:rPr lang="en-US" sz="2400" dirty="0">
                          <a:solidFill>
                            <a:srgbClr val="000000"/>
                          </a:solidFill>
                          <a:latin typeface="Glacial Indifference"/>
                        </a:rPr>
                        <a:t>without skins.</a:t>
                      </a:r>
                    </a:p>
                    <a:p>
                      <a:pPr>
                        <a:lnSpc>
                          <a:spcPts val="3360"/>
                        </a:lnSpc>
                      </a:pPr>
                      <a:endParaRPr lang="en-US" sz="2400" dirty="0">
                        <a:solidFill>
                          <a:srgbClr val="000000"/>
                        </a:solidFill>
                        <a:latin typeface="Glacial Indifference"/>
                      </a:endParaRPr>
                    </a:p>
                    <a:p>
                      <a:pPr>
                        <a:lnSpc>
                          <a:spcPts val="3360"/>
                        </a:lnSpc>
                      </a:pPr>
                      <a:r>
                        <a:rPr lang="en-US" sz="2400" dirty="0">
                          <a:solidFill>
                            <a:srgbClr val="000000"/>
                          </a:solidFill>
                          <a:latin typeface="Glacial Indifference"/>
                        </a:rPr>
                        <a:t>Cucumber without skin or seeds</a:t>
                      </a:r>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FEEDAA"/>
                    </a:solidFill>
                  </a:tcPr>
                </a:tc>
                <a:tc>
                  <a:txBody>
                    <a:bodyPr/>
                    <a:lstStyle/>
                    <a:p>
                      <a:pPr algn="l">
                        <a:lnSpc>
                          <a:spcPts val="3360"/>
                        </a:lnSpc>
                        <a:defRPr/>
                      </a:pPr>
                      <a:r>
                        <a:rPr lang="en-US" sz="2400" dirty="0">
                          <a:solidFill>
                            <a:srgbClr val="000000"/>
                          </a:solidFill>
                          <a:latin typeface="Glacial Indifference"/>
                        </a:rPr>
                        <a:t>All  vegetable stalks, skins, seeds and peel </a:t>
                      </a:r>
                      <a:endParaRPr lang="en-US" sz="1100" dirty="0"/>
                    </a:p>
                    <a:p>
                      <a:pPr>
                        <a:lnSpc>
                          <a:spcPts val="3360"/>
                        </a:lnSpc>
                      </a:pPr>
                      <a:endParaRPr lang="en-US" sz="1100" dirty="0"/>
                    </a:p>
                    <a:p>
                      <a:pPr>
                        <a:lnSpc>
                          <a:spcPts val="3360"/>
                        </a:lnSpc>
                      </a:pPr>
                      <a:r>
                        <a:rPr lang="en-US" sz="2400" dirty="0">
                          <a:solidFill>
                            <a:srgbClr val="000000"/>
                          </a:solidFill>
                          <a:latin typeface="Glacial Indifference"/>
                        </a:rPr>
                        <a:t>Sweet corn, broad beans, runner beans, mange tout, sugar snap peas</a:t>
                      </a:r>
                    </a:p>
                    <a:p>
                      <a:pPr>
                        <a:lnSpc>
                          <a:spcPts val="3360"/>
                        </a:lnSpc>
                      </a:pPr>
                      <a:endParaRPr lang="en-US" sz="2400" dirty="0">
                        <a:solidFill>
                          <a:srgbClr val="000000"/>
                        </a:solidFill>
                        <a:latin typeface="Glacial Indifference"/>
                      </a:endParaRPr>
                    </a:p>
                    <a:p>
                      <a:pPr>
                        <a:lnSpc>
                          <a:spcPts val="3360"/>
                        </a:lnSpc>
                      </a:pPr>
                      <a:r>
                        <a:rPr lang="en-US" sz="2400" dirty="0">
                          <a:solidFill>
                            <a:srgbClr val="000000"/>
                          </a:solidFill>
                          <a:latin typeface="Glacial Indifference"/>
                        </a:rPr>
                        <a:t>Raw vegetables such as peppers, radishes and celery, tomatoes</a:t>
                      </a:r>
                    </a:p>
                    <a:p>
                      <a:pPr>
                        <a:lnSpc>
                          <a:spcPts val="3360"/>
                        </a:lnSpc>
                      </a:pPr>
                      <a:endParaRPr lang="en-US" sz="2400" dirty="0">
                        <a:solidFill>
                          <a:srgbClr val="000000"/>
                        </a:solidFill>
                        <a:latin typeface="Glacial Indifference"/>
                      </a:endParaRPr>
                    </a:p>
                    <a:p>
                      <a:pPr>
                        <a:lnSpc>
                          <a:spcPts val="3360"/>
                        </a:lnSpc>
                      </a:pPr>
                      <a:r>
                        <a:rPr lang="en-US" sz="2400" dirty="0">
                          <a:solidFill>
                            <a:srgbClr val="000000"/>
                          </a:solidFill>
                          <a:latin typeface="Glacial Indifference"/>
                        </a:rPr>
                        <a:t>Cabbage, leeks, onions </a:t>
                      </a:r>
                    </a:p>
                    <a:p>
                      <a:pPr>
                        <a:lnSpc>
                          <a:spcPts val="3360"/>
                        </a:lnSpc>
                      </a:pPr>
                      <a:endParaRPr lang="en-US" sz="2400" dirty="0">
                        <a:solidFill>
                          <a:srgbClr val="000000"/>
                        </a:solidFill>
                        <a:latin typeface="Glacial Indifference"/>
                      </a:endParaRPr>
                    </a:p>
                    <a:p>
                      <a:pPr>
                        <a:lnSpc>
                          <a:spcPts val="3360"/>
                        </a:lnSpc>
                      </a:pPr>
                      <a:r>
                        <a:rPr lang="en-US" sz="2400" dirty="0">
                          <a:solidFill>
                            <a:srgbClr val="000000"/>
                          </a:solidFill>
                          <a:latin typeface="Glacial Indifference"/>
                        </a:rPr>
                        <a:t>Lettuce, spinach and</a:t>
                      </a:r>
                    </a:p>
                    <a:p>
                      <a:pPr>
                        <a:lnSpc>
                          <a:spcPts val="3360"/>
                        </a:lnSpc>
                      </a:pPr>
                      <a:r>
                        <a:rPr lang="en-US" sz="2400" dirty="0">
                          <a:solidFill>
                            <a:srgbClr val="000000"/>
                          </a:solidFill>
                          <a:latin typeface="Glacial Indifference"/>
                        </a:rPr>
                        <a:t>salad leaves</a:t>
                      </a:r>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FFE5C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174659" cy="1197961"/>
            <a:chOff x="0" y="0"/>
            <a:chExt cx="812800" cy="828924"/>
          </a:xfrm>
        </p:grpSpPr>
        <p:sp>
          <p:nvSpPr>
            <p:cNvPr id="3" name="Freeform 3"/>
            <p:cNvSpPr/>
            <p:nvPr/>
          </p:nvSpPr>
          <p:spPr>
            <a:xfrm>
              <a:off x="0" y="0"/>
              <a:ext cx="812800" cy="828924"/>
            </a:xfrm>
            <a:custGeom>
              <a:avLst/>
              <a:gdLst/>
              <a:ahLst/>
              <a:cxnLst/>
              <a:rect l="l" t="t" r="r" b="b"/>
              <a:pathLst>
                <a:path w="812800" h="828924">
                  <a:moveTo>
                    <a:pt x="406400" y="0"/>
                  </a:moveTo>
                  <a:cubicBezTo>
                    <a:pt x="181951" y="0"/>
                    <a:pt x="0" y="185561"/>
                    <a:pt x="0" y="414462"/>
                  </a:cubicBezTo>
                  <a:cubicBezTo>
                    <a:pt x="0" y="643363"/>
                    <a:pt x="181951" y="828924"/>
                    <a:pt x="406400" y="828924"/>
                  </a:cubicBezTo>
                  <a:cubicBezTo>
                    <a:pt x="630849" y="828924"/>
                    <a:pt x="812800" y="643363"/>
                    <a:pt x="812800" y="414462"/>
                  </a:cubicBezTo>
                  <a:cubicBezTo>
                    <a:pt x="812800" y="185561"/>
                    <a:pt x="630849" y="0"/>
                    <a:pt x="406400" y="0"/>
                  </a:cubicBezTo>
                  <a:close/>
                </a:path>
              </a:pathLst>
            </a:custGeom>
            <a:solidFill>
              <a:srgbClr val="204170"/>
            </a:solidFill>
          </p:spPr>
          <p:txBody>
            <a:bodyPr/>
            <a:lstStyle/>
            <a:p>
              <a:endParaRPr lang="en-GB"/>
            </a:p>
          </p:txBody>
        </p:sp>
        <p:sp>
          <p:nvSpPr>
            <p:cNvPr id="4" name="TextBox 4"/>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2</a:t>
              </a:r>
            </a:p>
          </p:txBody>
        </p:sp>
      </p:grpSp>
      <p:sp>
        <p:nvSpPr>
          <p:cNvPr id="5" name="TextBox 5"/>
          <p:cNvSpPr txBox="1"/>
          <p:nvPr/>
        </p:nvSpPr>
        <p:spPr>
          <a:xfrm>
            <a:off x="2483174" y="1028700"/>
            <a:ext cx="14541513" cy="1095375"/>
          </a:xfrm>
          <a:prstGeom prst="rect">
            <a:avLst/>
          </a:prstGeom>
        </p:spPr>
        <p:txBody>
          <a:bodyPr lIns="0" tIns="0" rIns="0" bIns="0" rtlCol="0" anchor="t">
            <a:spAutoFit/>
          </a:bodyPr>
          <a:lstStyle/>
          <a:p>
            <a:pPr marL="0" lvl="0" indent="0">
              <a:lnSpc>
                <a:spcPts val="8640"/>
              </a:lnSpc>
            </a:pPr>
            <a:r>
              <a:rPr lang="en-US" sz="7200">
                <a:solidFill>
                  <a:srgbClr val="1E3950"/>
                </a:solidFill>
                <a:latin typeface="Glacial Indifference"/>
              </a:rPr>
              <a:t>Post-Surgery - low fibre diet - Fruit</a:t>
            </a:r>
          </a:p>
        </p:txBody>
      </p:sp>
      <p:sp>
        <p:nvSpPr>
          <p:cNvPr id="6" name="TextBox 6"/>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graphicFrame>
        <p:nvGraphicFramePr>
          <p:cNvPr id="7" name="Table 7"/>
          <p:cNvGraphicFramePr>
            <a:graphicFrameLocks noGrp="1"/>
          </p:cNvGraphicFramePr>
          <p:nvPr>
            <p:extLst>
              <p:ext uri="{D42A27DB-BD31-4B8C-83A1-F6EECF244321}">
                <p14:modId xmlns:p14="http://schemas.microsoft.com/office/powerpoint/2010/main" val="2362732653"/>
              </p:ext>
            </p:extLst>
          </p:nvPr>
        </p:nvGraphicFramePr>
        <p:xfrm>
          <a:off x="1028700" y="2324100"/>
          <a:ext cx="15995987" cy="6909736"/>
        </p:xfrm>
        <a:graphic>
          <a:graphicData uri="http://schemas.openxmlformats.org/drawingml/2006/table">
            <a:tbl>
              <a:tblPr/>
              <a:tblGrid>
                <a:gridCol w="1965722">
                  <a:extLst>
                    <a:ext uri="{9D8B030D-6E8A-4147-A177-3AD203B41FA5}">
                      <a16:colId xmlns:a16="http://schemas.microsoft.com/office/drawing/2014/main" val="20000"/>
                    </a:ext>
                  </a:extLst>
                </a:gridCol>
                <a:gridCol w="4676755">
                  <a:extLst>
                    <a:ext uri="{9D8B030D-6E8A-4147-A177-3AD203B41FA5}">
                      <a16:colId xmlns:a16="http://schemas.microsoft.com/office/drawing/2014/main" val="20001"/>
                    </a:ext>
                  </a:extLst>
                </a:gridCol>
                <a:gridCol w="4676755">
                  <a:extLst>
                    <a:ext uri="{9D8B030D-6E8A-4147-A177-3AD203B41FA5}">
                      <a16:colId xmlns:a16="http://schemas.microsoft.com/office/drawing/2014/main" val="20002"/>
                    </a:ext>
                  </a:extLst>
                </a:gridCol>
                <a:gridCol w="4676755">
                  <a:extLst>
                    <a:ext uri="{9D8B030D-6E8A-4147-A177-3AD203B41FA5}">
                      <a16:colId xmlns:a16="http://schemas.microsoft.com/office/drawing/2014/main" val="20003"/>
                    </a:ext>
                  </a:extLst>
                </a:gridCol>
              </a:tblGrid>
              <a:tr h="667686">
                <a:tc>
                  <a:txBody>
                    <a:bodyPr/>
                    <a:lstStyle/>
                    <a:p>
                      <a:pPr algn="l">
                        <a:lnSpc>
                          <a:spcPts val="3359"/>
                        </a:lnSpc>
                        <a:defRPr/>
                      </a:pPr>
                      <a:r>
                        <a:rPr lang="en-US" sz="2400">
                          <a:solidFill>
                            <a:srgbClr val="000000"/>
                          </a:solidFill>
                          <a:latin typeface="Glacial Indifference Bold"/>
                        </a:rPr>
                        <a:t>Food group</a:t>
                      </a:r>
                      <a:endParaRPr lang="en-US" sz="1100"/>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tcPr>
                </a:tc>
                <a:tc>
                  <a:txBody>
                    <a:bodyPr/>
                    <a:lstStyle/>
                    <a:p>
                      <a:pPr algn="l">
                        <a:lnSpc>
                          <a:spcPts val="3359"/>
                        </a:lnSpc>
                        <a:defRPr/>
                      </a:pPr>
                      <a:r>
                        <a:rPr lang="en-US" sz="2400">
                          <a:solidFill>
                            <a:srgbClr val="000000"/>
                          </a:solidFill>
                          <a:latin typeface="Glacial Indifference Bold"/>
                        </a:rPr>
                        <a:t>Suitable foods</a:t>
                      </a:r>
                      <a:endParaRPr lang="en-US" sz="1100"/>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B1D8B7"/>
                    </a:solidFill>
                  </a:tcPr>
                </a:tc>
                <a:tc>
                  <a:txBody>
                    <a:bodyPr/>
                    <a:lstStyle/>
                    <a:p>
                      <a:pPr algn="l">
                        <a:lnSpc>
                          <a:spcPts val="3359"/>
                        </a:lnSpc>
                        <a:defRPr/>
                      </a:pPr>
                      <a:r>
                        <a:rPr lang="en-US" sz="2400">
                          <a:solidFill>
                            <a:srgbClr val="000000"/>
                          </a:solidFill>
                          <a:latin typeface="Glacial Indifference Bold"/>
                        </a:rPr>
                        <a:t>Foods to eat to tolerance</a:t>
                      </a:r>
                      <a:endParaRPr lang="en-US" sz="1100"/>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FEEDAA"/>
                    </a:solidFill>
                  </a:tcPr>
                </a:tc>
                <a:tc>
                  <a:txBody>
                    <a:bodyPr/>
                    <a:lstStyle/>
                    <a:p>
                      <a:pPr algn="l">
                        <a:lnSpc>
                          <a:spcPts val="3359"/>
                        </a:lnSpc>
                        <a:defRPr/>
                      </a:pPr>
                      <a:r>
                        <a:rPr lang="en-US" sz="2400">
                          <a:solidFill>
                            <a:srgbClr val="000000"/>
                          </a:solidFill>
                          <a:latin typeface="Glacial Indifference Bold"/>
                        </a:rPr>
                        <a:t>Foods to avoid</a:t>
                      </a:r>
                      <a:endParaRPr lang="en-US" sz="1100"/>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FFE5CF"/>
                    </a:solidFill>
                  </a:tcPr>
                </a:tc>
                <a:extLst>
                  <a:ext uri="{0D108BD9-81ED-4DB2-BD59-A6C34878D82A}">
                    <a16:rowId xmlns:a16="http://schemas.microsoft.com/office/drawing/2014/main" val="10000"/>
                  </a:ext>
                </a:extLst>
              </a:tr>
              <a:tr h="6123639">
                <a:tc>
                  <a:txBody>
                    <a:bodyPr/>
                    <a:lstStyle/>
                    <a:p>
                      <a:pPr algn="l">
                        <a:lnSpc>
                          <a:spcPts val="3359"/>
                        </a:lnSpc>
                        <a:defRPr/>
                      </a:pPr>
                      <a:r>
                        <a:rPr lang="en-US" sz="2400">
                          <a:solidFill>
                            <a:srgbClr val="000000"/>
                          </a:solidFill>
                          <a:latin typeface="Glacial Indifference Bold"/>
                        </a:rPr>
                        <a:t>Fruit</a:t>
                      </a:r>
                      <a:endParaRPr lang="en-US" sz="1100"/>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tcPr>
                </a:tc>
                <a:tc>
                  <a:txBody>
                    <a:bodyPr/>
                    <a:lstStyle/>
                    <a:p>
                      <a:pPr algn="l">
                        <a:lnSpc>
                          <a:spcPts val="3359"/>
                        </a:lnSpc>
                        <a:defRPr/>
                      </a:pPr>
                      <a:r>
                        <a:rPr lang="en-US" sz="2400">
                          <a:solidFill>
                            <a:srgbClr val="000000"/>
                          </a:solidFill>
                          <a:latin typeface="Glacial Indifference"/>
                        </a:rPr>
                        <a:t>Fruit juice or smoothies (no seeds / pips / skins / piths).</a:t>
                      </a:r>
                      <a:endParaRPr lang="en-US" sz="1100"/>
                    </a:p>
                    <a:p>
                      <a:pPr>
                        <a:lnSpc>
                          <a:spcPts val="3359"/>
                        </a:lnSpc>
                      </a:pPr>
                      <a:endParaRPr lang="en-US" sz="1100"/>
                    </a:p>
                    <a:p>
                      <a:pPr>
                        <a:lnSpc>
                          <a:spcPts val="3359"/>
                        </a:lnSpc>
                      </a:pPr>
                      <a:r>
                        <a:rPr lang="en-US" sz="2400">
                          <a:solidFill>
                            <a:srgbClr val="000000"/>
                          </a:solidFill>
                          <a:latin typeface="Glacial Indifference"/>
                        </a:rPr>
                        <a:t>Cooked or stewed fruit without skin</a:t>
                      </a:r>
                    </a:p>
                    <a:p>
                      <a:pPr>
                        <a:lnSpc>
                          <a:spcPts val="3359"/>
                        </a:lnSpc>
                      </a:pPr>
                      <a:endParaRPr lang="en-US" sz="2400">
                        <a:solidFill>
                          <a:srgbClr val="000000"/>
                        </a:solidFill>
                        <a:latin typeface="Glacial Indifference"/>
                      </a:endParaRPr>
                    </a:p>
                    <a:p>
                      <a:pPr>
                        <a:lnSpc>
                          <a:spcPts val="3359"/>
                        </a:lnSpc>
                      </a:pPr>
                      <a:r>
                        <a:rPr lang="en-US" sz="2400">
                          <a:solidFill>
                            <a:srgbClr val="000000"/>
                          </a:solidFill>
                          <a:latin typeface="Glacial Indifference"/>
                        </a:rPr>
                        <a:t>Melon, banana</a:t>
                      </a:r>
                    </a:p>
                    <a:p>
                      <a:pPr>
                        <a:lnSpc>
                          <a:spcPts val="3359"/>
                        </a:lnSpc>
                      </a:pPr>
                      <a:endParaRPr lang="en-US" sz="2400">
                        <a:solidFill>
                          <a:srgbClr val="000000"/>
                        </a:solidFill>
                        <a:latin typeface="Glacial Indifference"/>
                      </a:endParaRPr>
                    </a:p>
                    <a:p>
                      <a:pPr>
                        <a:lnSpc>
                          <a:spcPts val="3359"/>
                        </a:lnSpc>
                      </a:pPr>
                      <a:r>
                        <a:rPr lang="en-US" sz="2400">
                          <a:solidFill>
                            <a:srgbClr val="000000"/>
                          </a:solidFill>
                          <a:latin typeface="Glacial Indifference"/>
                        </a:rPr>
                        <a:t>Canned pears, peaches or apricots, canned citrus fruit with no pith, skin or pips such as mandarins or grapefruit</a:t>
                      </a:r>
                    </a:p>
                    <a:p>
                      <a:pPr>
                        <a:lnSpc>
                          <a:spcPts val="3359"/>
                        </a:lnSpc>
                      </a:pPr>
                      <a:endParaRPr lang="en-US" sz="2400">
                        <a:solidFill>
                          <a:srgbClr val="000000"/>
                        </a:solidFill>
                        <a:latin typeface="Glacial Indifference"/>
                      </a:endParaRPr>
                    </a:p>
                    <a:p>
                      <a:pPr>
                        <a:lnSpc>
                          <a:spcPts val="3359"/>
                        </a:lnSpc>
                      </a:pPr>
                      <a:r>
                        <a:rPr lang="en-US" sz="2400">
                          <a:solidFill>
                            <a:srgbClr val="000000"/>
                          </a:solidFill>
                          <a:latin typeface="Glacial Indifference"/>
                        </a:rPr>
                        <a:t>Pureed fruit / fruit coulis (sieved)</a:t>
                      </a:r>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B1D8B7"/>
                    </a:solidFill>
                  </a:tcPr>
                </a:tc>
                <a:tc>
                  <a:txBody>
                    <a:bodyPr/>
                    <a:lstStyle/>
                    <a:p>
                      <a:pPr algn="l">
                        <a:lnSpc>
                          <a:spcPts val="3359"/>
                        </a:lnSpc>
                        <a:defRPr/>
                      </a:pPr>
                      <a:r>
                        <a:rPr lang="en-US" sz="2400">
                          <a:solidFill>
                            <a:srgbClr val="000000"/>
                          </a:solidFill>
                          <a:latin typeface="Glacial Indifference"/>
                        </a:rPr>
                        <a:t>Peeled fruit with no pips/seeds</a:t>
                      </a:r>
                      <a:endParaRPr lang="en-US" sz="1100"/>
                    </a:p>
                    <a:p>
                      <a:pPr>
                        <a:lnSpc>
                          <a:spcPts val="3359"/>
                        </a:lnSpc>
                      </a:pPr>
                      <a:r>
                        <a:rPr lang="en-US" sz="2400">
                          <a:solidFill>
                            <a:srgbClr val="000000"/>
                          </a:solidFill>
                          <a:latin typeface="Glacial Indifference"/>
                        </a:rPr>
                        <a:t>such as pears, apples,</a:t>
                      </a:r>
                    </a:p>
                    <a:p>
                      <a:pPr>
                        <a:lnSpc>
                          <a:spcPts val="3359"/>
                        </a:lnSpc>
                      </a:pPr>
                      <a:r>
                        <a:rPr lang="en-US" sz="2400">
                          <a:solidFill>
                            <a:srgbClr val="000000"/>
                          </a:solidFill>
                          <a:latin typeface="Glacial Indifference"/>
                        </a:rPr>
                        <a:t>peaches, grapes, plums,</a:t>
                      </a:r>
                    </a:p>
                    <a:p>
                      <a:pPr>
                        <a:lnSpc>
                          <a:spcPts val="3359"/>
                        </a:lnSpc>
                      </a:pPr>
                      <a:r>
                        <a:rPr lang="en-US" sz="2400">
                          <a:solidFill>
                            <a:srgbClr val="000000"/>
                          </a:solidFill>
                          <a:latin typeface="Glacial Indifference"/>
                        </a:rPr>
                        <a:t>apricots, mango, grapefruit,</a:t>
                      </a:r>
                    </a:p>
                    <a:p>
                      <a:pPr>
                        <a:lnSpc>
                          <a:spcPts val="3359"/>
                        </a:lnSpc>
                      </a:pPr>
                      <a:r>
                        <a:rPr lang="en-US" sz="2400">
                          <a:solidFill>
                            <a:srgbClr val="000000"/>
                          </a:solidFill>
                          <a:latin typeface="Glacial Indifference"/>
                        </a:rPr>
                        <a:t>oranges, clementine</a:t>
                      </a:r>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FEEDAA"/>
                    </a:solidFill>
                  </a:tcPr>
                </a:tc>
                <a:tc>
                  <a:txBody>
                    <a:bodyPr/>
                    <a:lstStyle/>
                    <a:p>
                      <a:pPr algn="l">
                        <a:lnSpc>
                          <a:spcPts val="3359"/>
                        </a:lnSpc>
                        <a:defRPr/>
                      </a:pPr>
                      <a:r>
                        <a:rPr lang="en-US" sz="2400" dirty="0">
                          <a:solidFill>
                            <a:srgbClr val="000000"/>
                          </a:solidFill>
                          <a:latin typeface="Glacial Indifference"/>
                        </a:rPr>
                        <a:t>All dried fruit</a:t>
                      </a:r>
                      <a:endParaRPr lang="en-US" sz="1100" dirty="0"/>
                    </a:p>
                    <a:p>
                      <a:pPr>
                        <a:lnSpc>
                          <a:spcPts val="3359"/>
                        </a:lnSpc>
                      </a:pPr>
                      <a:endParaRPr lang="en-US" sz="1100" dirty="0"/>
                    </a:p>
                    <a:p>
                      <a:pPr>
                        <a:lnSpc>
                          <a:spcPts val="3359"/>
                        </a:lnSpc>
                      </a:pPr>
                      <a:r>
                        <a:rPr lang="en-US" sz="2400" dirty="0">
                          <a:solidFill>
                            <a:srgbClr val="000000"/>
                          </a:solidFill>
                          <a:latin typeface="Glacial Indifference"/>
                        </a:rPr>
                        <a:t>Any fruit skins, pips or seeds</a:t>
                      </a:r>
                    </a:p>
                    <a:p>
                      <a:pPr>
                        <a:lnSpc>
                          <a:spcPts val="3359"/>
                        </a:lnSpc>
                      </a:pPr>
                      <a:endParaRPr lang="en-US" sz="2400" dirty="0">
                        <a:solidFill>
                          <a:srgbClr val="000000"/>
                        </a:solidFill>
                        <a:latin typeface="Glacial Indifference"/>
                      </a:endParaRPr>
                    </a:p>
                    <a:p>
                      <a:pPr>
                        <a:lnSpc>
                          <a:spcPts val="3359"/>
                        </a:lnSpc>
                      </a:pPr>
                      <a:r>
                        <a:rPr lang="en-US" sz="2400" dirty="0">
                          <a:solidFill>
                            <a:srgbClr val="000000"/>
                          </a:solidFill>
                          <a:latin typeface="Glacial Indifference"/>
                        </a:rPr>
                        <a:t>Strawberries, raspberries,</a:t>
                      </a:r>
                    </a:p>
                    <a:p>
                      <a:pPr>
                        <a:lnSpc>
                          <a:spcPts val="3359"/>
                        </a:lnSpc>
                      </a:pPr>
                      <a:r>
                        <a:rPr lang="en-US" sz="2400" dirty="0">
                          <a:solidFill>
                            <a:srgbClr val="000000"/>
                          </a:solidFill>
                          <a:latin typeface="Glacial Indifference"/>
                        </a:rPr>
                        <a:t>blueberries, blackcurrants, gooseberries passion fruit, pineapple, kiwi, mango, apricots</a:t>
                      </a:r>
                    </a:p>
                  </a:txBody>
                  <a:tcPr marL="114300" marR="114300" marT="114300" marB="114300" anchor="ctr">
                    <a:lnL w="9525" cap="flat" cmpd="sng" algn="ctr">
                      <a:solidFill>
                        <a:srgbClr val="9F9F9F"/>
                      </a:solidFill>
                      <a:prstDash val="solid"/>
                      <a:round/>
                      <a:headEnd type="none" w="med" len="med"/>
                      <a:tailEnd type="none" w="med" len="med"/>
                    </a:lnL>
                    <a:lnR w="9525" cap="flat" cmpd="sng" algn="ctr">
                      <a:solidFill>
                        <a:srgbClr val="9F9F9F"/>
                      </a:solidFill>
                      <a:prstDash val="solid"/>
                      <a:round/>
                      <a:headEnd type="none" w="med" len="med"/>
                      <a:tailEnd type="none" w="med" len="med"/>
                    </a:lnR>
                    <a:lnT w="9525" cap="flat" cmpd="sng" algn="ctr">
                      <a:solidFill>
                        <a:srgbClr val="9F9F9F"/>
                      </a:solidFill>
                      <a:prstDash val="solid"/>
                      <a:round/>
                      <a:headEnd type="none" w="med" len="med"/>
                      <a:tailEnd type="none" w="med" len="med"/>
                    </a:lnT>
                    <a:lnB w="9525" cap="flat" cmpd="sng" algn="ctr">
                      <a:solidFill>
                        <a:srgbClr val="9F9F9F"/>
                      </a:solidFill>
                      <a:prstDash val="solid"/>
                      <a:round/>
                      <a:headEnd type="none" w="med" len="med"/>
                      <a:tailEnd type="none" w="med" len="med"/>
                    </a:lnB>
                    <a:solidFill>
                      <a:srgbClr val="FFE5C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grpSp>
        <p:nvGrpSpPr>
          <p:cNvPr id="2" name="Group 2"/>
          <p:cNvGrpSpPr/>
          <p:nvPr/>
        </p:nvGrpSpPr>
        <p:grpSpPr>
          <a:xfrm>
            <a:off x="1015562" y="2841682"/>
            <a:ext cx="16649700" cy="6626664"/>
            <a:chOff x="0" y="-370037"/>
            <a:chExt cx="4385106" cy="1745294"/>
          </a:xfrm>
        </p:grpSpPr>
        <p:sp>
          <p:nvSpPr>
            <p:cNvPr id="3" name="Freeform 3"/>
            <p:cNvSpPr/>
            <p:nvPr/>
          </p:nvSpPr>
          <p:spPr>
            <a:xfrm>
              <a:off x="0" y="0"/>
              <a:ext cx="4212935" cy="1375257"/>
            </a:xfrm>
            <a:custGeom>
              <a:avLst/>
              <a:gdLst/>
              <a:ahLst/>
              <a:cxnLst/>
              <a:rect l="l" t="t" r="r" b="b"/>
              <a:pathLst>
                <a:path w="4212935" h="1375257">
                  <a:moveTo>
                    <a:pt x="0" y="0"/>
                  </a:moveTo>
                  <a:lnTo>
                    <a:pt x="4212935" y="0"/>
                  </a:lnTo>
                  <a:lnTo>
                    <a:pt x="4212935" y="1375257"/>
                  </a:lnTo>
                  <a:lnTo>
                    <a:pt x="0" y="1375257"/>
                  </a:lnTo>
                  <a:close/>
                </a:path>
              </a:pathLst>
            </a:custGeom>
            <a:solidFill>
              <a:srgbClr val="000000">
                <a:alpha val="0"/>
              </a:srgbClr>
            </a:solidFill>
          </p:spPr>
          <p:txBody>
            <a:bodyPr/>
            <a:lstStyle/>
            <a:p>
              <a:endParaRPr lang="en-GB" sz="1400"/>
            </a:p>
          </p:txBody>
        </p:sp>
        <p:sp>
          <p:nvSpPr>
            <p:cNvPr id="4" name="TextBox 4"/>
            <p:cNvSpPr txBox="1"/>
            <p:nvPr/>
          </p:nvSpPr>
          <p:spPr>
            <a:xfrm>
              <a:off x="0" y="-370037"/>
              <a:ext cx="4385106" cy="822325"/>
            </a:xfrm>
            <a:prstGeom prst="rect">
              <a:avLst/>
            </a:prstGeom>
          </p:spPr>
          <p:txBody>
            <a:bodyPr lIns="0" tIns="0" rIns="0" bIns="0" rtlCol="0" anchor="ctr"/>
            <a:lstStyle/>
            <a:p>
              <a:pPr algn="just">
                <a:lnSpc>
                  <a:spcPts val="5039"/>
                </a:lnSpc>
              </a:pPr>
              <a:r>
                <a:rPr lang="en-US" sz="3600" dirty="0">
                  <a:solidFill>
                    <a:srgbClr val="000000"/>
                  </a:solidFill>
                  <a:latin typeface="Glacial Indifference"/>
                </a:rPr>
                <a:t>Food and drinks can affect:</a:t>
              </a:r>
            </a:p>
            <a:p>
              <a:pPr algn="just">
                <a:lnSpc>
                  <a:spcPts val="5039"/>
                </a:lnSpc>
              </a:pPr>
              <a:endParaRPr lang="en-US" sz="3600" dirty="0">
                <a:solidFill>
                  <a:srgbClr val="000000"/>
                </a:solidFill>
                <a:latin typeface="Glacial Indifference"/>
              </a:endParaRPr>
            </a:p>
            <a:p>
              <a:pPr marL="906770" lvl="1" indent="-453385" algn="just">
                <a:lnSpc>
                  <a:spcPts val="5039"/>
                </a:lnSpc>
                <a:buFont typeface="Arial"/>
                <a:buChar char="•"/>
              </a:pPr>
              <a:r>
                <a:rPr lang="en-US" sz="3600" dirty="0">
                  <a:solidFill>
                    <a:srgbClr val="000000"/>
                  </a:solidFill>
                  <a:latin typeface="Glacial Indifference Bold"/>
                </a:rPr>
                <a:t>The speed</a:t>
              </a:r>
              <a:r>
                <a:rPr lang="en-US" sz="3600" dirty="0">
                  <a:solidFill>
                    <a:srgbClr val="000000"/>
                  </a:solidFill>
                  <a:latin typeface="Glacial Indifference"/>
                </a:rPr>
                <a:t> at which foods moves through our small intestine - either speeding it up or slowing it down</a:t>
              </a:r>
            </a:p>
          </p:txBody>
        </p:sp>
      </p:grpSp>
      <p:grpSp>
        <p:nvGrpSpPr>
          <p:cNvPr id="5" name="Group 5"/>
          <p:cNvGrpSpPr/>
          <p:nvPr/>
        </p:nvGrpSpPr>
        <p:grpSpPr>
          <a:xfrm>
            <a:off x="1028700" y="1028700"/>
            <a:ext cx="1174659" cy="1198098"/>
            <a:chOff x="0" y="0"/>
            <a:chExt cx="812800" cy="829019"/>
          </a:xfrm>
        </p:grpSpPr>
        <p:sp>
          <p:nvSpPr>
            <p:cNvPr id="6" name="Freeform 6"/>
            <p:cNvSpPr/>
            <p:nvPr/>
          </p:nvSpPr>
          <p:spPr>
            <a:xfrm>
              <a:off x="0" y="0"/>
              <a:ext cx="812800" cy="829019"/>
            </a:xfrm>
            <a:custGeom>
              <a:avLst/>
              <a:gdLst/>
              <a:ahLst/>
              <a:cxnLst/>
              <a:rect l="l" t="t" r="r" b="b"/>
              <a:pathLst>
                <a:path w="812800" h="829019">
                  <a:moveTo>
                    <a:pt x="406400" y="0"/>
                  </a:moveTo>
                  <a:cubicBezTo>
                    <a:pt x="181951" y="0"/>
                    <a:pt x="0" y="185582"/>
                    <a:pt x="0" y="414509"/>
                  </a:cubicBezTo>
                  <a:cubicBezTo>
                    <a:pt x="0" y="643437"/>
                    <a:pt x="181951" y="829019"/>
                    <a:pt x="406400" y="829019"/>
                  </a:cubicBezTo>
                  <a:cubicBezTo>
                    <a:pt x="630849" y="829019"/>
                    <a:pt x="812800" y="643437"/>
                    <a:pt x="812800" y="414509"/>
                  </a:cubicBezTo>
                  <a:cubicBezTo>
                    <a:pt x="812800" y="185582"/>
                    <a:pt x="630849" y="0"/>
                    <a:pt x="406400" y="0"/>
                  </a:cubicBezTo>
                  <a:close/>
                </a:path>
              </a:pathLst>
            </a:custGeom>
            <a:solidFill>
              <a:srgbClr val="204170"/>
            </a:solidFill>
          </p:spPr>
          <p:txBody>
            <a:bodyPr/>
            <a:lstStyle/>
            <a:p>
              <a:endParaRPr lang="en-GB"/>
            </a:p>
          </p:txBody>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6999"/>
                </a:lnSpc>
              </a:pPr>
              <a:r>
                <a:rPr lang="en-US" sz="4999">
                  <a:solidFill>
                    <a:srgbClr val="F3EEE8"/>
                  </a:solidFill>
                  <a:latin typeface="Glacial Indifference"/>
                </a:rPr>
                <a:t>3</a:t>
              </a:r>
            </a:p>
          </p:txBody>
        </p:sp>
      </p:grpSp>
      <p:sp>
        <p:nvSpPr>
          <p:cNvPr id="8" name="TextBox 8"/>
          <p:cNvSpPr txBox="1"/>
          <p:nvPr/>
        </p:nvSpPr>
        <p:spPr>
          <a:xfrm>
            <a:off x="2483174" y="1237224"/>
            <a:ext cx="14541513" cy="771525"/>
          </a:xfrm>
          <a:prstGeom prst="rect">
            <a:avLst/>
          </a:prstGeom>
        </p:spPr>
        <p:txBody>
          <a:bodyPr lIns="0" tIns="0" rIns="0" bIns="0" rtlCol="0" anchor="t">
            <a:spAutoFit/>
          </a:bodyPr>
          <a:lstStyle/>
          <a:p>
            <a:pPr marL="0" lvl="0" indent="0">
              <a:lnSpc>
                <a:spcPts val="6000"/>
              </a:lnSpc>
            </a:pPr>
            <a:r>
              <a:rPr lang="en-US" sz="5000">
                <a:solidFill>
                  <a:srgbClr val="1E3950"/>
                </a:solidFill>
                <a:latin typeface="Glacial Indifference"/>
              </a:rPr>
              <a:t>On-going diet - Supporting pouch health &amp; function </a:t>
            </a:r>
          </a:p>
        </p:txBody>
      </p:sp>
      <p:sp>
        <p:nvSpPr>
          <p:cNvPr id="9" name="TextBox 9"/>
          <p:cNvSpPr txBox="1"/>
          <p:nvPr/>
        </p:nvSpPr>
        <p:spPr>
          <a:xfrm>
            <a:off x="4414734" y="9468346"/>
            <a:ext cx="9458532" cy="358742"/>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Glacial Indifference"/>
              </a:rPr>
              <a:t>Clemmie Oliver | NALM Clinic</a:t>
            </a:r>
          </a:p>
        </p:txBody>
      </p:sp>
      <p:sp>
        <p:nvSpPr>
          <p:cNvPr id="12" name="TextBox 4">
            <a:extLst>
              <a:ext uri="{FF2B5EF4-FFF2-40B4-BE49-F238E27FC236}">
                <a16:creationId xmlns:a16="http://schemas.microsoft.com/office/drawing/2014/main" id="{A854784D-086B-B6BB-F40A-4C08458C1EEB}"/>
              </a:ext>
            </a:extLst>
          </p:cNvPr>
          <p:cNvSpPr txBox="1"/>
          <p:nvPr/>
        </p:nvSpPr>
        <p:spPr>
          <a:xfrm>
            <a:off x="1276450" y="5100815"/>
            <a:ext cx="16649700" cy="3122266"/>
          </a:xfrm>
          <a:prstGeom prst="rect">
            <a:avLst/>
          </a:prstGeom>
        </p:spPr>
        <p:txBody>
          <a:bodyPr lIns="0" tIns="0" rIns="0" bIns="0" rtlCol="0" anchor="ctr"/>
          <a:lstStyle/>
          <a:p>
            <a:pPr marL="571500" indent="-571500" algn="just">
              <a:lnSpc>
                <a:spcPts val="5039"/>
              </a:lnSpc>
              <a:buFont typeface="Arial" panose="020B0604020202020204" pitchFamily="34" charset="0"/>
              <a:buChar char="•"/>
            </a:pPr>
            <a:r>
              <a:rPr lang="en-US" sz="3600" dirty="0">
                <a:solidFill>
                  <a:srgbClr val="000000"/>
                </a:solidFill>
                <a:latin typeface="Glacial Indifference Bold"/>
              </a:rPr>
              <a:t>How much water</a:t>
            </a:r>
            <a:r>
              <a:rPr lang="en-US" sz="3600" dirty="0">
                <a:solidFill>
                  <a:srgbClr val="000000"/>
                </a:solidFill>
                <a:latin typeface="Glacial Indifference"/>
              </a:rPr>
              <a:t> is drawn into and absorbed out of our small intestine</a:t>
            </a:r>
          </a:p>
        </p:txBody>
      </p:sp>
      <p:grpSp>
        <p:nvGrpSpPr>
          <p:cNvPr id="13" name="Group 2">
            <a:extLst>
              <a:ext uri="{FF2B5EF4-FFF2-40B4-BE49-F238E27FC236}">
                <a16:creationId xmlns:a16="http://schemas.microsoft.com/office/drawing/2014/main" id="{6000F873-88DE-D510-011E-5349977702DF}"/>
              </a:ext>
            </a:extLst>
          </p:cNvPr>
          <p:cNvGrpSpPr/>
          <p:nvPr/>
        </p:nvGrpSpPr>
        <p:grpSpPr>
          <a:xfrm>
            <a:off x="819149" y="871071"/>
            <a:ext cx="22568239" cy="9139080"/>
            <a:chOff x="-1730963" y="0"/>
            <a:chExt cx="5943898" cy="2407000"/>
          </a:xfrm>
        </p:grpSpPr>
        <p:sp>
          <p:nvSpPr>
            <p:cNvPr id="14" name="Freeform 3">
              <a:extLst>
                <a:ext uri="{FF2B5EF4-FFF2-40B4-BE49-F238E27FC236}">
                  <a16:creationId xmlns:a16="http://schemas.microsoft.com/office/drawing/2014/main" id="{2BED28AA-C9E8-8435-D8CE-C57FD1B0932B}"/>
                </a:ext>
              </a:extLst>
            </p:cNvPr>
            <p:cNvSpPr/>
            <p:nvPr/>
          </p:nvSpPr>
          <p:spPr>
            <a:xfrm>
              <a:off x="0" y="0"/>
              <a:ext cx="4212935" cy="1375257"/>
            </a:xfrm>
            <a:custGeom>
              <a:avLst/>
              <a:gdLst/>
              <a:ahLst/>
              <a:cxnLst/>
              <a:rect l="l" t="t" r="r" b="b"/>
              <a:pathLst>
                <a:path w="4212935" h="1375257">
                  <a:moveTo>
                    <a:pt x="0" y="0"/>
                  </a:moveTo>
                  <a:lnTo>
                    <a:pt x="4212935" y="0"/>
                  </a:lnTo>
                  <a:lnTo>
                    <a:pt x="4212935" y="1375257"/>
                  </a:lnTo>
                  <a:lnTo>
                    <a:pt x="0" y="1375257"/>
                  </a:lnTo>
                  <a:close/>
                </a:path>
              </a:pathLst>
            </a:custGeom>
            <a:solidFill>
              <a:srgbClr val="000000">
                <a:alpha val="0"/>
              </a:srgbClr>
            </a:solidFill>
          </p:spPr>
          <p:txBody>
            <a:bodyPr/>
            <a:lstStyle/>
            <a:p>
              <a:endParaRPr lang="en-GB"/>
            </a:p>
          </p:txBody>
        </p:sp>
        <p:sp>
          <p:nvSpPr>
            <p:cNvPr id="15" name="TextBox 4">
              <a:extLst>
                <a:ext uri="{FF2B5EF4-FFF2-40B4-BE49-F238E27FC236}">
                  <a16:creationId xmlns:a16="http://schemas.microsoft.com/office/drawing/2014/main" id="{54F56ADA-E786-36D1-BB9C-F623612DC1DF}"/>
                </a:ext>
              </a:extLst>
            </p:cNvPr>
            <p:cNvSpPr txBox="1"/>
            <p:nvPr/>
          </p:nvSpPr>
          <p:spPr>
            <a:xfrm>
              <a:off x="-1730963" y="1584675"/>
              <a:ext cx="4385106" cy="822325"/>
            </a:xfrm>
            <a:prstGeom prst="rect">
              <a:avLst/>
            </a:prstGeom>
          </p:spPr>
          <p:txBody>
            <a:bodyPr lIns="0" tIns="0" rIns="0" bIns="0" rtlCol="0" anchor="ctr"/>
            <a:lstStyle/>
            <a:p>
              <a:pPr marL="906770" lvl="1" indent="-453385" algn="just">
                <a:lnSpc>
                  <a:spcPts val="5039"/>
                </a:lnSpc>
                <a:buFont typeface="Arial"/>
                <a:buChar char="•"/>
              </a:pPr>
              <a:r>
                <a:rPr lang="en-US" sz="3600" dirty="0">
                  <a:solidFill>
                    <a:srgbClr val="000000"/>
                  </a:solidFill>
                  <a:latin typeface="Glacial Indifference Bold"/>
                </a:rPr>
                <a:t>What is available for the microbes </a:t>
              </a:r>
              <a:r>
                <a:rPr lang="en-US" sz="3600" dirty="0">
                  <a:solidFill>
                    <a:srgbClr val="000000"/>
                  </a:solidFill>
                  <a:latin typeface="Glacial Indifference"/>
                </a:rPr>
                <a:t>in our pouch to ferment </a:t>
              </a:r>
            </a:p>
            <a:p>
              <a:pPr algn="just">
                <a:lnSpc>
                  <a:spcPts val="5039"/>
                </a:lnSpc>
              </a:pPr>
              <a:endParaRPr lang="en-US" sz="3600" dirty="0">
                <a:solidFill>
                  <a:srgbClr val="000000"/>
                </a:solidFill>
                <a:latin typeface="Glacial Indifference"/>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2485</Words>
  <Application>Microsoft Office PowerPoint</Application>
  <PresentationFormat>Custom</PresentationFormat>
  <Paragraphs>332</Paragraphs>
  <Slides>23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Calibri</vt:lpstr>
      <vt:lpstr>Glacial Indifference Bold</vt:lpstr>
      <vt:lpstr>Glacial Indifference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Diet for Good and Continuing Pouch Function</dc:title>
  <cp:lastModifiedBy>Clemmie Oliver</cp:lastModifiedBy>
  <cp:revision>4</cp:revision>
  <dcterms:created xsi:type="dcterms:W3CDTF">2006-08-16T00:00:00Z</dcterms:created>
  <dcterms:modified xsi:type="dcterms:W3CDTF">2023-09-14T14:48:51Z</dcterms:modified>
  <dc:identifier>DAFrPQv8luI</dc:identifier>
</cp:coreProperties>
</file>