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sldIdLst>
    <p:sldId id="256" r:id="rId2"/>
    <p:sldId id="258" r:id="rId3"/>
    <p:sldId id="263" r:id="rId4"/>
    <p:sldId id="260" r:id="rId5"/>
    <p:sldId id="265" r:id="rId6"/>
    <p:sldId id="266" r:id="rId7"/>
    <p:sldId id="269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71AA9B6-7F3F-4473-AD65-4BC8C2617BCE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A309187-60F4-4D5B-8FE7-62E9C270F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75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9B6-7F3F-4473-AD65-4BC8C2617BCE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9187-60F4-4D5B-8FE7-62E9C270F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686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71AA9B6-7F3F-4473-AD65-4BC8C2617BCE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A309187-60F4-4D5B-8FE7-62E9C270F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2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9B6-7F3F-4473-AD65-4BC8C2617BCE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AA309187-60F4-4D5B-8FE7-62E9C270F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24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71AA9B6-7F3F-4473-AD65-4BC8C2617BCE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A309187-60F4-4D5B-8FE7-62E9C270F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65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9B6-7F3F-4473-AD65-4BC8C2617BCE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9187-60F4-4D5B-8FE7-62E9C270F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484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9B6-7F3F-4473-AD65-4BC8C2617BCE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9187-60F4-4D5B-8FE7-62E9C270F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81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9B6-7F3F-4473-AD65-4BC8C2617BCE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9187-60F4-4D5B-8FE7-62E9C270F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67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9B6-7F3F-4473-AD65-4BC8C2617BCE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9187-60F4-4D5B-8FE7-62E9C270F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766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71AA9B6-7F3F-4473-AD65-4BC8C2617BCE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A309187-60F4-4D5B-8FE7-62E9C270F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35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A9B6-7F3F-4473-AD65-4BC8C2617BCE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9187-60F4-4D5B-8FE7-62E9C270F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94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71AA9B6-7F3F-4473-AD65-4BC8C2617BCE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A309187-60F4-4D5B-8FE7-62E9C270F31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0185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B701A-7F46-00C3-F4F2-BA5E1A55A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824483"/>
            <a:ext cx="10993549" cy="1475013"/>
          </a:xfrm>
        </p:spPr>
        <p:txBody>
          <a:bodyPr/>
          <a:lstStyle/>
          <a:p>
            <a:r>
              <a:rPr lang="en-GB" dirty="0"/>
              <a:t>Diet &amp; Pouches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A206D8-46ED-58F0-C071-F8E0CDF3F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318657"/>
            <a:ext cx="10993546" cy="767109"/>
          </a:xfrm>
        </p:spPr>
        <p:txBody>
          <a:bodyPr>
            <a:normAutofit/>
          </a:bodyPr>
          <a:lstStyle/>
          <a:p>
            <a:r>
              <a:rPr lang="en-GB" dirty="0"/>
              <a:t>Alice Gibson</a:t>
            </a:r>
          </a:p>
          <a:p>
            <a:r>
              <a:rPr lang="en-GB" dirty="0"/>
              <a:t>Specialist Surgical Dietitian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95E3B06-9EFB-86E1-CF64-1119B55C8867}"/>
              </a:ext>
            </a:extLst>
          </p:cNvPr>
          <p:cNvSpPr txBox="1">
            <a:spLocks/>
          </p:cNvSpPr>
          <p:nvPr/>
        </p:nvSpPr>
        <p:spPr>
          <a:xfrm>
            <a:off x="766651" y="3329668"/>
            <a:ext cx="11029616" cy="245767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u="sng" dirty="0">
                <a:solidFill>
                  <a:schemeClr val="bg1"/>
                </a:solidFill>
              </a:rPr>
              <a:t>Objectives:</a:t>
            </a:r>
          </a:p>
          <a:p>
            <a:endParaRPr lang="en-GB" sz="1900" u="sng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Healthy eating with a Pouch.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Weight management.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Obstructions.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Symptoms of Pouch Dysfunction &amp; commonly associated foods.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Remedies for Pouch Dysfunction.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515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ADD25B-0A33-4EF2-90F4-431392693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4DB6F31-1B9E-4237-84A3-0825BFDF4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63DDCD-89C8-889B-B299-1CF497875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1013800"/>
          </a:xfrm>
        </p:spPr>
        <p:txBody>
          <a:bodyPr>
            <a:normAutofit/>
          </a:bodyPr>
          <a:lstStyle/>
          <a:p>
            <a:r>
              <a:rPr lang="en-GB" dirty="0"/>
              <a:t>Healthy eating with a pouch.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EE746-C1FA-BFBB-5EEE-A5ED0E2F3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1964168"/>
            <a:ext cx="3409782" cy="4036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Once your Pouch begins to adapt &amp; you become used to its normal function, it is important to regain a balanced diet with variety.  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Furthermore, if your weight falls into the ‘overweight’ or ‘obese’ category, you may be interested in weight management principles, once fully recovered.</a:t>
            </a:r>
          </a:p>
        </p:txBody>
      </p:sp>
      <p:pic>
        <p:nvPicPr>
          <p:cNvPr id="1026" name="Picture 2" descr="African and Caribbean Eatwell Guide - Fountain Medical Centre">
            <a:extLst>
              <a:ext uri="{FF2B5EF4-FFF2-40B4-BE49-F238E27FC236}">
                <a16:creationId xmlns:a16="http://schemas.microsoft.com/office/drawing/2014/main" id="{47797C16-B1F8-6247-399F-E7F351F8E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1522" y="1167879"/>
            <a:ext cx="6489819" cy="454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61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AA675-D82B-E1A9-83BB-C89E36839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 steps to weight management: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D9637-A49C-B8F2-1AD3-793AD185B597}"/>
              </a:ext>
            </a:extLst>
          </p:cNvPr>
          <p:cNvSpPr txBox="1">
            <a:spLocks/>
          </p:cNvSpPr>
          <p:nvPr/>
        </p:nvSpPr>
        <p:spPr>
          <a:xfrm>
            <a:off x="515963" y="2189766"/>
            <a:ext cx="4790908" cy="4429538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1. Eat regular meals.</a:t>
            </a:r>
          </a:p>
          <a:p>
            <a:pPr marL="0" indent="0">
              <a:buNone/>
            </a:pPr>
            <a:r>
              <a:rPr lang="en-GB" dirty="0"/>
              <a:t>2. Eat plenty of fruit &amp; vegetables (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more to follow!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GB" dirty="0"/>
              <a:t>3. Increase activity levels.</a:t>
            </a:r>
          </a:p>
          <a:p>
            <a:pPr marL="0" indent="0">
              <a:buNone/>
            </a:pPr>
            <a:r>
              <a:rPr lang="en-GB" dirty="0"/>
              <a:t>4. Drink plenty of water.</a:t>
            </a:r>
          </a:p>
          <a:p>
            <a:pPr marL="0" indent="0">
              <a:buNone/>
            </a:pPr>
            <a:r>
              <a:rPr lang="en-GB" dirty="0"/>
              <a:t>5. Read food labels.</a:t>
            </a:r>
          </a:p>
          <a:p>
            <a:pPr marL="0" indent="0">
              <a:buNone/>
            </a:pPr>
            <a:r>
              <a:rPr lang="en-GB" dirty="0"/>
              <a:t>6. Eat mindfully.</a:t>
            </a:r>
          </a:p>
          <a:p>
            <a:pPr marL="0" indent="0">
              <a:buNone/>
            </a:pPr>
            <a:r>
              <a:rPr lang="en-GB" dirty="0"/>
              <a:t>7. Do not restrict foods.</a:t>
            </a:r>
          </a:p>
          <a:p>
            <a:pPr marL="0" indent="0">
              <a:buNone/>
            </a:pPr>
            <a:r>
              <a:rPr lang="en-GB" dirty="0"/>
              <a:t>8.  Avoid stocking ‘junk’ foods.</a:t>
            </a:r>
          </a:p>
          <a:p>
            <a:pPr marL="0" indent="0">
              <a:buNone/>
            </a:pPr>
            <a:r>
              <a:rPr lang="en-GB" dirty="0"/>
              <a:t>9. Reduce alcohol consumption.</a:t>
            </a:r>
          </a:p>
          <a:p>
            <a:pPr marL="0" indent="0">
              <a:buNone/>
            </a:pPr>
            <a:r>
              <a:rPr lang="en-GB" dirty="0"/>
              <a:t>10. Plan your meals.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79327B-721C-7878-0175-723E5DB12B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08" t="34047" r="53492" b="51905"/>
          <a:stretch/>
        </p:blipFill>
        <p:spPr>
          <a:xfrm>
            <a:off x="8787587" y="5662978"/>
            <a:ext cx="3086100" cy="9633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B4A037-4AAB-5C05-2D06-83237C3D3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31" t="45714" r="55016" b="39762"/>
          <a:stretch/>
        </p:blipFill>
        <p:spPr>
          <a:xfrm>
            <a:off x="9007115" y="2079216"/>
            <a:ext cx="2824843" cy="99604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AEE26B-4F1F-7BCF-A7E7-A6EB47CB6914}"/>
              </a:ext>
            </a:extLst>
          </p:cNvPr>
          <p:cNvSpPr txBox="1">
            <a:spLocks/>
          </p:cNvSpPr>
          <p:nvPr/>
        </p:nvSpPr>
        <p:spPr>
          <a:xfrm>
            <a:off x="515963" y="2189766"/>
            <a:ext cx="5110697" cy="3316248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Myths:</a:t>
            </a:r>
          </a:p>
          <a:p>
            <a:pPr>
              <a:buFontTx/>
              <a:buChar char="-"/>
            </a:pPr>
            <a:r>
              <a:rPr lang="en-GB" dirty="0"/>
              <a:t>Avoid carbohydrates (especially white versions).</a:t>
            </a:r>
          </a:p>
          <a:p>
            <a:pPr>
              <a:buFontTx/>
              <a:buChar char="-"/>
            </a:pPr>
            <a:r>
              <a:rPr lang="en-GB" dirty="0"/>
              <a:t>Skip meals.</a:t>
            </a:r>
          </a:p>
          <a:p>
            <a:pPr>
              <a:buFontTx/>
              <a:buChar char="-"/>
            </a:pPr>
            <a:r>
              <a:rPr lang="en-GB" dirty="0"/>
              <a:t>‘Low fat’, ‘reduced fat, ‘diet’ &amp; ‘light’ products work best.</a:t>
            </a:r>
          </a:p>
          <a:p>
            <a:pPr>
              <a:buFontTx/>
              <a:buChar char="-"/>
            </a:pPr>
            <a:r>
              <a:rPr lang="en-GB" dirty="0"/>
              <a:t>Cut out all snacks.</a:t>
            </a:r>
          </a:p>
          <a:p>
            <a:pPr>
              <a:buFontTx/>
              <a:buChar char="-"/>
            </a:pPr>
            <a:r>
              <a:rPr lang="en-GB" dirty="0"/>
              <a:t>“Fad Diet” &amp; “Super foods”.</a:t>
            </a:r>
          </a:p>
          <a:p>
            <a:pPr>
              <a:buFontTx/>
              <a:buChar char="-"/>
            </a:pPr>
            <a:r>
              <a:rPr lang="en-GB" dirty="0"/>
              <a:t> Foods increase metabolism rate.</a:t>
            </a:r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Alcohol Units? | Drugs and Alcohol">
            <a:extLst>
              <a:ext uri="{FF2B5EF4-FFF2-40B4-BE49-F238E27FC236}">
                <a16:creationId xmlns:a16="http://schemas.microsoft.com/office/drawing/2014/main" id="{38877674-D116-B550-3FC8-E29E8FE66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714" y="4782709"/>
            <a:ext cx="2549745" cy="176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alth matters: getting every adult active every day - GOV.UK">
            <a:extLst>
              <a:ext uri="{FF2B5EF4-FFF2-40B4-BE49-F238E27FC236}">
                <a16:creationId xmlns:a16="http://schemas.microsoft.com/office/drawing/2014/main" id="{FDD41B01-B092-D062-A475-FFB15CD09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11697" r="45952"/>
          <a:stretch/>
        </p:blipFill>
        <p:spPr bwMode="auto">
          <a:xfrm>
            <a:off x="9191681" y="3256840"/>
            <a:ext cx="1979877" cy="222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al plan template Images | Free Vectors, Stock Photos &amp; PSD">
            <a:extLst>
              <a:ext uri="{FF2B5EF4-FFF2-40B4-BE49-F238E27FC236}">
                <a16:creationId xmlns:a16="http://schemas.microsoft.com/office/drawing/2014/main" id="{A21E4ED6-31CA-E8C4-8CBB-93E1415E1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8333" r="4075" b="17426"/>
          <a:stretch/>
        </p:blipFill>
        <p:spPr bwMode="auto">
          <a:xfrm>
            <a:off x="5821714" y="2577237"/>
            <a:ext cx="2602120" cy="182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7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Eatwell Guide - NHS">
            <a:extLst>
              <a:ext uri="{FF2B5EF4-FFF2-40B4-BE49-F238E27FC236}">
                <a16:creationId xmlns:a16="http://schemas.microsoft.com/office/drawing/2014/main" id="{3E17DA23-542A-D07E-117E-848626F3D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3" y="704398"/>
            <a:ext cx="4049485" cy="512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4CCBCBA-F8F6-B3BE-0336-5732237B25F1}"/>
              </a:ext>
            </a:extLst>
          </p:cNvPr>
          <p:cNvSpPr txBox="1">
            <a:spLocks/>
          </p:cNvSpPr>
          <p:nvPr/>
        </p:nvSpPr>
        <p:spPr>
          <a:xfrm>
            <a:off x="4643206" y="691924"/>
            <a:ext cx="7282094" cy="5480276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Fruits &amp; vegetables provide a low calorie source of fibre and the vitamins/minerals which are important for a variety of bodily functions. Consequently,  this food group is encouraged within weight management principles (i.e. “five a day”).</a:t>
            </a:r>
          </a:p>
          <a:p>
            <a:r>
              <a:rPr lang="en-GB" dirty="0"/>
              <a:t>However, we appreciate that not everyone with a Pouch can tolerate this. </a:t>
            </a:r>
          </a:p>
          <a:p>
            <a:r>
              <a:rPr lang="en-GB" dirty="0"/>
              <a:t>If you are someone who struggles with this, consider:</a:t>
            </a:r>
          </a:p>
          <a:p>
            <a:pPr lvl="1"/>
            <a:r>
              <a:rPr lang="en-GB" dirty="0"/>
              <a:t>Removing skins &amp; seeds where possible.</a:t>
            </a:r>
          </a:p>
          <a:p>
            <a:pPr lvl="1"/>
            <a:r>
              <a:rPr lang="en-GB" dirty="0"/>
              <a:t>Prioritising vegetables over fruits.</a:t>
            </a:r>
          </a:p>
          <a:p>
            <a:pPr lvl="1"/>
            <a:r>
              <a:rPr lang="en-GB" dirty="0"/>
              <a:t>Opting for tinned or stewed fruits.</a:t>
            </a:r>
          </a:p>
          <a:p>
            <a:pPr lvl="1"/>
            <a:r>
              <a:rPr lang="en-GB" dirty="0"/>
              <a:t>Consuming unsweetened fruit juice (150ml/d).</a:t>
            </a:r>
          </a:p>
          <a:p>
            <a:pPr lvl="1"/>
            <a:r>
              <a:rPr lang="en-GB" dirty="0"/>
              <a:t>Cooking vegetables well (i.e. in casseroles) or pureeing (i.e. in soup).</a:t>
            </a:r>
          </a:p>
          <a:p>
            <a:pPr lvl="1"/>
            <a:r>
              <a:rPr lang="en-GB" dirty="0"/>
              <a:t>Chewing thoroughly.</a:t>
            </a:r>
          </a:p>
          <a:p>
            <a:pPr lvl="1"/>
            <a:r>
              <a:rPr lang="en-GB" dirty="0"/>
              <a:t>Opting for lower fibre varieties.</a:t>
            </a:r>
          </a:p>
          <a:p>
            <a:pPr lvl="1"/>
            <a:r>
              <a:rPr lang="en-GB" dirty="0"/>
              <a:t>Use of a daily multivitamin.</a:t>
            </a:r>
          </a:p>
        </p:txBody>
      </p:sp>
      <p:pic>
        <p:nvPicPr>
          <p:cNvPr id="2052" name="Picture 4" descr="180,936 Aubergine Stock Photos, Pictures &amp; Royalty-Free Images - iStock">
            <a:extLst>
              <a:ext uri="{FF2B5EF4-FFF2-40B4-BE49-F238E27FC236}">
                <a16:creationId xmlns:a16="http://schemas.microsoft.com/office/drawing/2014/main" id="{0016226C-BE04-120C-2432-AF3BF37D3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t="5683" r="17619" b="3825"/>
          <a:stretch/>
        </p:blipFill>
        <p:spPr bwMode="auto">
          <a:xfrm>
            <a:off x="309618" y="5715227"/>
            <a:ext cx="520271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vocado | BBC Good Food">
            <a:extLst>
              <a:ext uri="{FF2B5EF4-FFF2-40B4-BE49-F238E27FC236}">
                <a16:creationId xmlns:a16="http://schemas.microsoft.com/office/drawing/2014/main" id="{7BA289AF-BAA2-611A-6A7F-37FD06A1D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" t="7996" b="5778"/>
          <a:stretch/>
        </p:blipFill>
        <p:spPr bwMode="auto">
          <a:xfrm>
            <a:off x="5692913" y="5918878"/>
            <a:ext cx="1019541" cy="77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utternut squash: Health benefits, uses, and possible risks">
            <a:extLst>
              <a:ext uri="{FF2B5EF4-FFF2-40B4-BE49-F238E27FC236}">
                <a16:creationId xmlns:a16="http://schemas.microsoft.com/office/drawing/2014/main" id="{0C061BBE-4947-4CC7-741E-7090BA8921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t="7778" r="7867" b="10271"/>
          <a:stretch/>
        </p:blipFill>
        <p:spPr bwMode="auto">
          <a:xfrm>
            <a:off x="2279872" y="5829427"/>
            <a:ext cx="1259960" cy="90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arrots | Produce Market Guide">
            <a:extLst>
              <a:ext uri="{FF2B5EF4-FFF2-40B4-BE49-F238E27FC236}">
                <a16:creationId xmlns:a16="http://schemas.microsoft.com/office/drawing/2014/main" id="{30F7B5F3-64E7-0A58-E0AD-CF3DCB2492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8" b="7996"/>
          <a:stretch/>
        </p:blipFill>
        <p:spPr bwMode="auto">
          <a:xfrm>
            <a:off x="8259203" y="5829427"/>
            <a:ext cx="1178296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Where a turnip is a swede and vice versa | Letters | The Guardian">
            <a:extLst>
              <a:ext uri="{FF2B5EF4-FFF2-40B4-BE49-F238E27FC236}">
                <a16:creationId xmlns:a16="http://schemas.microsoft.com/office/drawing/2014/main" id="{7A0E624F-7740-35AA-0D95-DCF706C51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6"/>
          <a:stretch/>
        </p:blipFill>
        <p:spPr bwMode="auto">
          <a:xfrm>
            <a:off x="4603064" y="5702754"/>
            <a:ext cx="869920" cy="102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Banana equivalent dose - Wikipedia">
            <a:extLst>
              <a:ext uri="{FF2B5EF4-FFF2-40B4-BE49-F238E27FC236}">
                <a16:creationId xmlns:a16="http://schemas.microsoft.com/office/drawing/2014/main" id="{EF7753BF-3A1A-37E2-3D0A-CDDA34A8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38" y="5766141"/>
            <a:ext cx="1167031" cy="102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Melon Fruits, varieties, production, seasonality | Libertyprim">
            <a:extLst>
              <a:ext uri="{FF2B5EF4-FFF2-40B4-BE49-F238E27FC236}">
                <a16:creationId xmlns:a16="http://schemas.microsoft.com/office/drawing/2014/main" id="{8C6300FC-DEAE-1CAA-8025-3C624A39D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" t="16417" r="5999" b="13998"/>
          <a:stretch/>
        </p:blipFill>
        <p:spPr bwMode="auto">
          <a:xfrm>
            <a:off x="6900732" y="5792104"/>
            <a:ext cx="1280955" cy="102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Peeled Fresh Pear Fruit Stock Photo - Download Image Now - Pear, Peeled,  Food - iStock">
            <a:extLst>
              <a:ext uri="{FF2B5EF4-FFF2-40B4-BE49-F238E27FC236}">
                <a16:creationId xmlns:a16="http://schemas.microsoft.com/office/drawing/2014/main" id="{694757FF-7D28-33C4-853E-48E0C373BA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3" t="5097" r="15458" b="4945"/>
          <a:stretch/>
        </p:blipFill>
        <p:spPr bwMode="auto">
          <a:xfrm>
            <a:off x="3740810" y="5638914"/>
            <a:ext cx="628369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Sainsbury's Mango | Sainsbury's">
            <a:extLst>
              <a:ext uri="{FF2B5EF4-FFF2-40B4-BE49-F238E27FC236}">
                <a16:creationId xmlns:a16="http://schemas.microsoft.com/office/drawing/2014/main" id="{E732AB18-2953-07A5-5F38-183CE5BC66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6" b="21250"/>
          <a:stretch/>
        </p:blipFill>
        <p:spPr bwMode="auto">
          <a:xfrm>
            <a:off x="9475599" y="5944278"/>
            <a:ext cx="1300577" cy="77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PARSNIP | meaning, definition in Cambridge English Dictionary">
            <a:extLst>
              <a:ext uri="{FF2B5EF4-FFF2-40B4-BE49-F238E27FC236}">
                <a16:creationId xmlns:a16="http://schemas.microsoft.com/office/drawing/2014/main" id="{80A638D6-3789-782D-7663-6706C47993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17" t="17673" r="-1" b="6891"/>
          <a:stretch/>
        </p:blipFill>
        <p:spPr bwMode="auto">
          <a:xfrm rot="14185404">
            <a:off x="10693065" y="6046405"/>
            <a:ext cx="1420764" cy="69185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878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F5F90-DDFF-B6BD-05C4-D6C91A150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Intestinal obstruction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A3682E-A7AF-C086-C024-C7D50827C33A}"/>
              </a:ext>
            </a:extLst>
          </p:cNvPr>
          <p:cNvSpPr txBox="1">
            <a:spLocks/>
          </p:cNvSpPr>
          <p:nvPr/>
        </p:nvSpPr>
        <p:spPr>
          <a:xfrm>
            <a:off x="444500" y="2129695"/>
            <a:ext cx="11029616" cy="1299303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i="1" dirty="0">
                <a:solidFill>
                  <a:schemeClr val="bg2">
                    <a:lumMod val="25000"/>
                  </a:schemeClr>
                </a:solidFill>
              </a:rPr>
              <a:t>Having abdominal surgery increases the risk of scar tissue forming within the abdomen which can cause bowels to adhere together, kink &amp; narrow, increasing the risk of an ‘obstruction’. </a:t>
            </a:r>
          </a:p>
          <a:p>
            <a:pPr marL="0" indent="0">
              <a:buNone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Symptoms, &amp; thus dietary recommendations &amp; impact upon nutritional status, can vary from person-to-person &amp; throughout the ‘lifespan’ of the adhesions. Typically everyone will fall somewhere on the below spectrum: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  </a:t>
            </a:r>
          </a:p>
          <a:p>
            <a:endParaRPr lang="en-GB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8EF4767-92D6-15C7-2820-0BD7E7ACEF81}"/>
              </a:ext>
            </a:extLst>
          </p:cNvPr>
          <p:cNvCxnSpPr>
            <a:cxnSpLocks/>
          </p:cNvCxnSpPr>
          <p:nvPr/>
        </p:nvCxnSpPr>
        <p:spPr>
          <a:xfrm>
            <a:off x="2311400" y="3721100"/>
            <a:ext cx="74295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080D1D1-D68E-C91C-1DDB-E3C9CD114973}"/>
              </a:ext>
            </a:extLst>
          </p:cNvPr>
          <p:cNvCxnSpPr/>
          <p:nvPr/>
        </p:nvCxnSpPr>
        <p:spPr>
          <a:xfrm>
            <a:off x="2387600" y="3880363"/>
            <a:ext cx="0" cy="406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D7A36BD-D2B5-2F2C-A815-4B980973CA6C}"/>
              </a:ext>
            </a:extLst>
          </p:cNvPr>
          <p:cNvCxnSpPr/>
          <p:nvPr/>
        </p:nvCxnSpPr>
        <p:spPr>
          <a:xfrm>
            <a:off x="4737100" y="3898900"/>
            <a:ext cx="0" cy="406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B0B4FDA-A976-FBED-A11C-76E3465AF9AD}"/>
              </a:ext>
            </a:extLst>
          </p:cNvPr>
          <p:cNvCxnSpPr/>
          <p:nvPr/>
        </p:nvCxnSpPr>
        <p:spPr>
          <a:xfrm>
            <a:off x="7124700" y="3898900"/>
            <a:ext cx="0" cy="406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F36F0C1-BC75-FDAB-1188-70FDF4F0A590}"/>
              </a:ext>
            </a:extLst>
          </p:cNvPr>
          <p:cNvCxnSpPr/>
          <p:nvPr/>
        </p:nvCxnSpPr>
        <p:spPr>
          <a:xfrm>
            <a:off x="9309100" y="3886200"/>
            <a:ext cx="0" cy="406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0BAB9E9-217D-D186-FE5A-69372D9B289A}"/>
              </a:ext>
            </a:extLst>
          </p:cNvPr>
          <p:cNvSpPr txBox="1"/>
          <p:nvPr/>
        </p:nvSpPr>
        <p:spPr>
          <a:xfrm>
            <a:off x="1098793" y="4274063"/>
            <a:ext cx="251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Rarely/never obstructed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861096-CCBE-8F0B-080D-9745D982CF0A}"/>
              </a:ext>
            </a:extLst>
          </p:cNvPr>
          <p:cNvSpPr txBox="1"/>
          <p:nvPr/>
        </p:nvSpPr>
        <p:spPr>
          <a:xfrm>
            <a:off x="3573095" y="4267199"/>
            <a:ext cx="251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Infrequently obstructed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F1560-C466-4758-340D-82464A922EAA}"/>
              </a:ext>
            </a:extLst>
          </p:cNvPr>
          <p:cNvSpPr txBox="1"/>
          <p:nvPr/>
        </p:nvSpPr>
        <p:spPr>
          <a:xfrm>
            <a:off x="6045201" y="4274063"/>
            <a:ext cx="251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Frequently obstructed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DF71F7-74F0-1E97-E27B-7E75138CDB45}"/>
              </a:ext>
            </a:extLst>
          </p:cNvPr>
          <p:cNvSpPr txBox="1"/>
          <p:nvPr/>
        </p:nvSpPr>
        <p:spPr>
          <a:xfrm>
            <a:off x="8331199" y="4267199"/>
            <a:ext cx="2705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Often obstructed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A15C2DD-0A99-546B-D11C-C771FE79B46D}"/>
              </a:ext>
            </a:extLst>
          </p:cNvPr>
          <p:cNvSpPr txBox="1">
            <a:spLocks/>
          </p:cNvSpPr>
          <p:nvPr/>
        </p:nvSpPr>
        <p:spPr>
          <a:xfrm>
            <a:off x="298926" y="5140011"/>
            <a:ext cx="1375526" cy="988332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Eat a varied diet without restriction.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6D491B5-6055-D416-06BB-BF0CECF9EB8F}"/>
              </a:ext>
            </a:extLst>
          </p:cNvPr>
          <p:cNvCxnSpPr>
            <a:cxnSpLocks/>
          </p:cNvCxnSpPr>
          <p:nvPr/>
        </p:nvCxnSpPr>
        <p:spPr>
          <a:xfrm flipH="1">
            <a:off x="1098793" y="4644653"/>
            <a:ext cx="143859" cy="4051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86D5C67-436C-52EB-4C8E-4864070854DC}"/>
              </a:ext>
            </a:extLst>
          </p:cNvPr>
          <p:cNvSpPr txBox="1">
            <a:spLocks/>
          </p:cNvSpPr>
          <p:nvPr/>
        </p:nvSpPr>
        <p:spPr>
          <a:xfrm>
            <a:off x="444500" y="5090799"/>
            <a:ext cx="11029616" cy="798596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i="1" dirty="0">
                <a:solidFill>
                  <a:schemeClr val="bg2">
                    <a:lumMod val="50000"/>
                  </a:schemeClr>
                </a:solidFill>
              </a:rPr>
              <a:t>Unfortunately it is difficult to measure the impact of various dietary changes upon the risk of future obstructive episodes &amp; it is important to avoid unnecessary dietary restrictions for a healthful, balanced diet.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  </a:t>
            </a:r>
          </a:p>
          <a:p>
            <a:endParaRPr lang="en-GB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0046869-B5C8-BD33-24E3-A197ABFF89B1}"/>
              </a:ext>
            </a:extLst>
          </p:cNvPr>
          <p:cNvCxnSpPr>
            <a:cxnSpLocks/>
          </p:cNvCxnSpPr>
          <p:nvPr/>
        </p:nvCxnSpPr>
        <p:spPr>
          <a:xfrm>
            <a:off x="3875698" y="4643395"/>
            <a:ext cx="0" cy="4477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FF5E2B0-D934-0011-8646-D4BCB2876B20}"/>
              </a:ext>
            </a:extLst>
          </p:cNvPr>
          <p:cNvSpPr txBox="1">
            <a:spLocks/>
          </p:cNvSpPr>
          <p:nvPr/>
        </p:nvSpPr>
        <p:spPr>
          <a:xfrm>
            <a:off x="2397426" y="5113214"/>
            <a:ext cx="3136665" cy="1545810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‘Low residue diet’ avoiding some difficult to digest foods (i.e. skins/seeds/pips,) such as: peas, sweetcorn, popcorn, peppers, mushrooms, tomatoes, nuts etc.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7509910-07F7-B05B-8299-ABF79AF3F04E}"/>
              </a:ext>
            </a:extLst>
          </p:cNvPr>
          <p:cNvCxnSpPr>
            <a:cxnSpLocks/>
          </p:cNvCxnSpPr>
          <p:nvPr/>
        </p:nvCxnSpPr>
        <p:spPr>
          <a:xfrm>
            <a:off x="7914298" y="4633870"/>
            <a:ext cx="0" cy="4477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0388417-EEEA-8E30-219B-4BFAB624EFF5}"/>
              </a:ext>
            </a:extLst>
          </p:cNvPr>
          <p:cNvCxnSpPr>
            <a:cxnSpLocks/>
          </p:cNvCxnSpPr>
          <p:nvPr/>
        </p:nvCxnSpPr>
        <p:spPr>
          <a:xfrm>
            <a:off x="9966446" y="4631953"/>
            <a:ext cx="213702" cy="4477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C48A40A7-2DEE-5BD5-C04D-43E9EEC56E8A}"/>
              </a:ext>
            </a:extLst>
          </p:cNvPr>
          <p:cNvSpPr txBox="1">
            <a:spLocks/>
          </p:cNvSpPr>
          <p:nvPr/>
        </p:nvSpPr>
        <p:spPr>
          <a:xfrm>
            <a:off x="6257065" y="5113214"/>
            <a:ext cx="3136665" cy="1545810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‘Low fibre diet’ necessitating ‘white versions’ of breads / cereals &amp; limited consumption of F&amp;V.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F355AF5-30F8-6A8A-941F-AFDD569553B8}"/>
              </a:ext>
            </a:extLst>
          </p:cNvPr>
          <p:cNvSpPr txBox="1">
            <a:spLocks/>
          </p:cNvSpPr>
          <p:nvPr/>
        </p:nvSpPr>
        <p:spPr>
          <a:xfrm>
            <a:off x="9683820" y="5110231"/>
            <a:ext cx="1593484" cy="988332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Low fibre &amp;  soft/liquid diet, often requiring Dietetic Support.</a:t>
            </a:r>
          </a:p>
        </p:txBody>
      </p:sp>
    </p:spTree>
    <p:extLst>
      <p:ext uri="{BB962C8B-B14F-4D97-AF65-F5344CB8AC3E}">
        <p14:creationId xmlns:p14="http://schemas.microsoft.com/office/powerpoint/2010/main" val="11929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5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39735-2C36-4CCD-951A-036F3EC1B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Pouch Dysfunction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16EF050-1AD3-862E-F4DA-4705F9DB1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340934"/>
              </p:ext>
            </p:extLst>
          </p:nvPr>
        </p:nvGraphicFramePr>
        <p:xfrm>
          <a:off x="672608" y="2046496"/>
          <a:ext cx="10846784" cy="3309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1051">
                  <a:extLst>
                    <a:ext uri="{9D8B030D-6E8A-4147-A177-3AD203B41FA5}">
                      <a16:colId xmlns:a16="http://schemas.microsoft.com/office/drawing/2014/main" val="4193312157"/>
                    </a:ext>
                  </a:extLst>
                </a:gridCol>
                <a:gridCol w="6925733">
                  <a:extLst>
                    <a:ext uri="{9D8B030D-6E8A-4147-A177-3AD203B41FA5}">
                      <a16:colId xmlns:a16="http://schemas.microsoft.com/office/drawing/2014/main" val="2567175314"/>
                    </a:ext>
                  </a:extLst>
                </a:gridCol>
              </a:tblGrid>
              <a:tr h="516544">
                <a:tc>
                  <a:txBody>
                    <a:bodyPr/>
                    <a:lstStyle/>
                    <a:p>
                      <a:r>
                        <a:rPr lang="en-GB" dirty="0"/>
                        <a:t>Symptom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Commonly associated foods: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053481"/>
                  </a:ext>
                </a:extLst>
              </a:tr>
              <a:tr h="51654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Passing undigested foods.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Mushrooms, sweetcorn, potato skips, lentils, peas, nuts, seeds, peppers.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344413"/>
                  </a:ext>
                </a:extLst>
              </a:tr>
              <a:tr h="4764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Increased stool frequency/loose stools.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Chocolate, coffee, spicy foods, alcohol, fried foods, sorbitol, high fibre.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319932"/>
                  </a:ext>
                </a:extLst>
              </a:tr>
              <a:tr h="449902">
                <a:tc>
                  <a:txBody>
                    <a:bodyPr/>
                    <a:lstStyle/>
                    <a:p>
                      <a:r>
                        <a:rPr lang="en-GB" dirty="0"/>
                        <a:t>Anal irritation.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Spicy foods &amp; citrus fruits.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821637"/>
                  </a:ext>
                </a:extLst>
              </a:tr>
              <a:tr h="449902">
                <a:tc>
                  <a:txBody>
                    <a:bodyPr/>
                    <a:lstStyle/>
                    <a:p>
                      <a:r>
                        <a:rPr lang="en-GB" dirty="0"/>
                        <a:t>Abdominal bloating.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Fizzy drinks.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109676"/>
                  </a:ext>
                </a:extLst>
              </a:tr>
              <a:tr h="449902">
                <a:tc>
                  <a:txBody>
                    <a:bodyPr/>
                    <a:lstStyle/>
                    <a:p>
                      <a:r>
                        <a:rPr lang="en-GB" dirty="0"/>
                        <a:t>Increased wind.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Baked beans, Brussel sprouts, cabbage, cauliflower, alcohol, fizzy drinks.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855104"/>
                  </a:ext>
                </a:extLst>
              </a:tr>
              <a:tr h="449902">
                <a:tc>
                  <a:txBody>
                    <a:bodyPr/>
                    <a:lstStyle/>
                    <a:p>
                      <a:r>
                        <a:rPr lang="en-GB" dirty="0"/>
                        <a:t>Increased stool odour.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Fish, onions, garlic, eggs.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321229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403F82C-4201-D27B-223B-B3040B444792}"/>
              </a:ext>
            </a:extLst>
          </p:cNvPr>
          <p:cNvSpPr txBox="1">
            <a:spLocks/>
          </p:cNvSpPr>
          <p:nvPr/>
        </p:nvSpPr>
        <p:spPr>
          <a:xfrm>
            <a:off x="489776" y="5449857"/>
            <a:ext cx="11029616" cy="798596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i="1" dirty="0">
                <a:solidFill>
                  <a:schemeClr val="bg2">
                    <a:lumMod val="50000"/>
                  </a:schemeClr>
                </a:solidFill>
              </a:rPr>
              <a:t>Please remember that </a:t>
            </a:r>
            <a:r>
              <a:rPr lang="en-GB" sz="2000" i="1" dirty="0">
                <a:solidFill>
                  <a:schemeClr val="accent1"/>
                </a:solidFill>
              </a:rPr>
              <a:t>everyone is different </a:t>
            </a:r>
            <a:r>
              <a:rPr lang="en-GB" sz="2000" i="1" dirty="0">
                <a:solidFill>
                  <a:schemeClr val="bg2">
                    <a:lumMod val="50000"/>
                  </a:schemeClr>
                </a:solidFill>
              </a:rPr>
              <a:t>so foods which may upset one person may be tolerated well by another.  Having a pouch does not always stop symptoms of IBS/intolerances. Therefore, try all foods and only avoid those which repeatedly cause unacceptable pouch function. Tolerance may change over time, so regularly retry small quantities of any avoided foods.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73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B804A-BD1C-2B4C-006B-D1C60A5F9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Alternative Remedies for Dysfunction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79218-0845-8829-6158-D3CD9DA38A79}"/>
              </a:ext>
            </a:extLst>
          </p:cNvPr>
          <p:cNvSpPr txBox="1">
            <a:spLocks/>
          </p:cNvSpPr>
          <p:nvPr/>
        </p:nvSpPr>
        <p:spPr>
          <a:xfrm>
            <a:off x="6506512" y="2473157"/>
            <a:ext cx="1958808" cy="427237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Chew thoroughly.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7EDE8A-A786-7C01-E6AB-68F808ABC2EB}"/>
              </a:ext>
            </a:extLst>
          </p:cNvPr>
          <p:cNvSpPr txBox="1">
            <a:spLocks/>
          </p:cNvSpPr>
          <p:nvPr/>
        </p:nvSpPr>
        <p:spPr>
          <a:xfrm>
            <a:off x="2201445" y="3761512"/>
            <a:ext cx="1958808" cy="427237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Eat at regular intervals (‘little &amp; often approach). </a:t>
            </a:r>
          </a:p>
          <a:p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49F032B-A6D7-61E3-071C-9A83FE9C9979}"/>
              </a:ext>
            </a:extLst>
          </p:cNvPr>
          <p:cNvSpPr txBox="1">
            <a:spLocks/>
          </p:cNvSpPr>
          <p:nvPr/>
        </p:nvSpPr>
        <p:spPr>
          <a:xfrm>
            <a:off x="4606192" y="5436304"/>
            <a:ext cx="1958808" cy="427237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Flat carbonated drinks.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E0BFD86-A5CE-DD6C-85CA-61CF3E0385C1}"/>
              </a:ext>
            </a:extLst>
          </p:cNvPr>
          <p:cNvSpPr txBox="1">
            <a:spLocks/>
          </p:cNvSpPr>
          <p:nvPr/>
        </p:nvSpPr>
        <p:spPr>
          <a:xfrm>
            <a:off x="2549190" y="5421566"/>
            <a:ext cx="1958808" cy="427237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Peppermint tea/capsules.</a:t>
            </a:r>
          </a:p>
          <a:p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B0F694-1E58-A82F-1427-28626CFFAD0E}"/>
              </a:ext>
            </a:extLst>
          </p:cNvPr>
          <p:cNvSpPr txBox="1">
            <a:spLocks/>
          </p:cNvSpPr>
          <p:nvPr/>
        </p:nvSpPr>
        <p:spPr>
          <a:xfrm>
            <a:off x="9175539" y="5421565"/>
            <a:ext cx="1958808" cy="427237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Avoid long periods without eating.</a:t>
            </a:r>
          </a:p>
          <a:p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EC4EBB-3158-A280-3DE2-8B3F77409C05}"/>
              </a:ext>
            </a:extLst>
          </p:cNvPr>
          <p:cNvSpPr txBox="1">
            <a:spLocks/>
          </p:cNvSpPr>
          <p:nvPr/>
        </p:nvSpPr>
        <p:spPr>
          <a:xfrm>
            <a:off x="8069606" y="4496089"/>
            <a:ext cx="1958808" cy="427237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Medication.</a:t>
            </a:r>
          </a:p>
          <a:p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395F7FB-3DC6-3A81-4F57-7C976AD30A35}"/>
              </a:ext>
            </a:extLst>
          </p:cNvPr>
          <p:cNvSpPr txBox="1">
            <a:spLocks/>
          </p:cNvSpPr>
          <p:nvPr/>
        </p:nvSpPr>
        <p:spPr>
          <a:xfrm>
            <a:off x="9773506" y="3660113"/>
            <a:ext cx="1958808" cy="1398662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chemeClr val="accent1"/>
                </a:solidFill>
              </a:rPr>
              <a:t>+ dehydration: </a:t>
            </a:r>
            <a:r>
              <a:rPr lang="en-GB" dirty="0"/>
              <a:t>Added salt diet. Oral Rehydration Solutions.</a:t>
            </a:r>
          </a:p>
          <a:p>
            <a:pPr marL="0" indent="0" algn="ctr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28438B2-DF20-AFCB-C3F9-576D5D996058}"/>
              </a:ext>
            </a:extLst>
          </p:cNvPr>
          <p:cNvSpPr txBox="1">
            <a:spLocks/>
          </p:cNvSpPr>
          <p:nvPr/>
        </p:nvSpPr>
        <p:spPr>
          <a:xfrm>
            <a:off x="2561890" y="2261753"/>
            <a:ext cx="1958808" cy="427237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Avoid eating &amp; drinking at the same time.</a:t>
            </a:r>
          </a:p>
          <a:p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B7A22F7-6AA7-A8CF-0D56-6851F70102A2}"/>
              </a:ext>
            </a:extLst>
          </p:cNvPr>
          <p:cNvSpPr txBox="1">
            <a:spLocks/>
          </p:cNvSpPr>
          <p:nvPr/>
        </p:nvSpPr>
        <p:spPr>
          <a:xfrm>
            <a:off x="8196135" y="2489848"/>
            <a:ext cx="1958808" cy="427237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Avoid straws.</a:t>
            </a:r>
          </a:p>
          <a:p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6C03CB3-9D65-57A9-7B64-F5D9FC9AAE6A}"/>
              </a:ext>
            </a:extLst>
          </p:cNvPr>
          <p:cNvSpPr txBox="1">
            <a:spLocks/>
          </p:cNvSpPr>
          <p:nvPr/>
        </p:nvSpPr>
        <p:spPr>
          <a:xfrm>
            <a:off x="4534201" y="2386593"/>
            <a:ext cx="1958808" cy="427237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Avoid chewing gum. </a:t>
            </a:r>
          </a:p>
          <a:p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F85EC4C-6755-06D2-22AC-12DA674F3EFA}"/>
              </a:ext>
            </a:extLst>
          </p:cNvPr>
          <p:cNvSpPr txBox="1">
            <a:spLocks/>
          </p:cNvSpPr>
          <p:nvPr/>
        </p:nvSpPr>
        <p:spPr>
          <a:xfrm>
            <a:off x="-217991" y="2298410"/>
            <a:ext cx="3044990" cy="2261179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buFont typeface="+mj-lt"/>
              <a:buAutoNum type="arabicPeriod"/>
            </a:pPr>
            <a:r>
              <a:rPr lang="en-GB" sz="2400" dirty="0">
                <a:solidFill>
                  <a:schemeClr val="accent3"/>
                </a:solidFill>
              </a:rPr>
              <a:t>Wind:</a:t>
            </a:r>
          </a:p>
          <a:p>
            <a:pPr marL="342900" indent="-342900" algn="ctr">
              <a:buFont typeface="+mj-lt"/>
              <a:buAutoNum type="arabicPeriod"/>
            </a:pPr>
            <a:endParaRPr lang="en-GB" sz="2400" dirty="0"/>
          </a:p>
          <a:p>
            <a:pPr marL="342900" indent="-342900" algn="ctr">
              <a:buFont typeface="+mj-lt"/>
              <a:buAutoNum type="arabicPeriod"/>
            </a:pPr>
            <a:endParaRPr lang="en-GB" sz="2400" dirty="0"/>
          </a:p>
          <a:p>
            <a:pPr marL="342900" indent="-342900" algn="ctr">
              <a:buFont typeface="+mj-lt"/>
              <a:buAutoNum type="arabicPeriod"/>
            </a:pPr>
            <a:r>
              <a:rPr lang="en-GB" sz="2400" dirty="0">
                <a:solidFill>
                  <a:schemeClr val="accent2"/>
                </a:solidFill>
              </a:rPr>
              <a:t>Loose stool:</a:t>
            </a:r>
          </a:p>
          <a:p>
            <a:pPr marL="342900" indent="-342900" algn="ctr">
              <a:buFont typeface="+mj-lt"/>
              <a:buAutoNum type="arabicPeriod"/>
            </a:pPr>
            <a:endParaRPr lang="en-GB" sz="2400" dirty="0"/>
          </a:p>
          <a:p>
            <a:pPr marL="342900" indent="-342900" algn="ctr">
              <a:buFont typeface="+mj-lt"/>
              <a:buAutoNum type="arabicPeriod"/>
            </a:pPr>
            <a:endParaRPr lang="en-GB" sz="2400" dirty="0"/>
          </a:p>
          <a:p>
            <a:pPr marL="342900" indent="-342900" algn="ctr">
              <a:buFont typeface="+mj-lt"/>
              <a:buAutoNum type="arabicPeriod"/>
            </a:pPr>
            <a:r>
              <a:rPr lang="en-GB" sz="2400" dirty="0">
                <a:solidFill>
                  <a:schemeClr val="accent1"/>
                </a:solidFill>
              </a:rPr>
              <a:t>Bloating:</a:t>
            </a:r>
          </a:p>
          <a:p>
            <a:endParaRPr lang="en-GB" sz="240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A80A0CB-A0B3-8C6D-8088-39EA0D5F22E9}"/>
              </a:ext>
            </a:extLst>
          </p:cNvPr>
          <p:cNvSpPr txBox="1">
            <a:spLocks/>
          </p:cNvSpPr>
          <p:nvPr/>
        </p:nvSpPr>
        <p:spPr>
          <a:xfrm>
            <a:off x="6683652" y="5209687"/>
            <a:ext cx="1975304" cy="525358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Eat at regular intervals (‘little &amp; often approach). </a:t>
            </a:r>
          </a:p>
          <a:p>
            <a:endParaRPr lang="en-GB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DD7F7EB-6D1C-044B-A70A-B42F5CDD6A96}"/>
              </a:ext>
            </a:extLst>
          </p:cNvPr>
          <p:cNvSpPr txBox="1">
            <a:spLocks/>
          </p:cNvSpPr>
          <p:nvPr/>
        </p:nvSpPr>
        <p:spPr>
          <a:xfrm>
            <a:off x="9773506" y="2276229"/>
            <a:ext cx="1958808" cy="427237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Be mindful of talking whilst eating.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9BF2D52-1799-DF29-9139-B778404F27C6}"/>
              </a:ext>
            </a:extLst>
          </p:cNvPr>
          <p:cNvSpPr txBox="1">
            <a:spLocks/>
          </p:cNvSpPr>
          <p:nvPr/>
        </p:nvSpPr>
        <p:spPr>
          <a:xfrm>
            <a:off x="3541294" y="6134348"/>
            <a:ext cx="1958808" cy="427237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Avoid slouching when eating.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DC20EFF-77A8-755C-D32A-4B0E600EA8CF}"/>
              </a:ext>
            </a:extLst>
          </p:cNvPr>
          <p:cNvSpPr txBox="1">
            <a:spLocks/>
          </p:cNvSpPr>
          <p:nvPr/>
        </p:nvSpPr>
        <p:spPr>
          <a:xfrm>
            <a:off x="4283575" y="3932207"/>
            <a:ext cx="1958808" cy="427237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Trial having a main meal at midday.</a:t>
            </a:r>
          </a:p>
          <a:p>
            <a:endParaRPr lang="en-GB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7117F02-BF2B-A838-F00A-93F7A09FD83D}"/>
              </a:ext>
            </a:extLst>
          </p:cNvPr>
          <p:cNvSpPr txBox="1">
            <a:spLocks/>
          </p:cNvSpPr>
          <p:nvPr/>
        </p:nvSpPr>
        <p:spPr>
          <a:xfrm>
            <a:off x="7973594" y="6151619"/>
            <a:ext cx="1958808" cy="427237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Avoid large meals before bed.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0EA086-43E2-65C8-ABC2-53B418AED7F4}"/>
              </a:ext>
            </a:extLst>
          </p:cNvPr>
          <p:cNvSpPr txBox="1">
            <a:spLocks/>
          </p:cNvSpPr>
          <p:nvPr/>
        </p:nvSpPr>
        <p:spPr>
          <a:xfrm>
            <a:off x="6377270" y="4027313"/>
            <a:ext cx="1958808" cy="427237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?IBS management.</a:t>
            </a:r>
          </a:p>
          <a:p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4FA36ED-8F3D-FD5D-9F6D-7EAB0EB2F777}"/>
              </a:ext>
            </a:extLst>
          </p:cNvPr>
          <p:cNvSpPr txBox="1">
            <a:spLocks/>
          </p:cNvSpPr>
          <p:nvPr/>
        </p:nvSpPr>
        <p:spPr>
          <a:xfrm>
            <a:off x="8069606" y="3782005"/>
            <a:ext cx="1958808" cy="427237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Starchy CHO.</a:t>
            </a:r>
          </a:p>
          <a:p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E8044B4-A499-6AB9-B54D-F46DBAC601BD}"/>
              </a:ext>
            </a:extLst>
          </p:cNvPr>
          <p:cNvSpPr txBox="1">
            <a:spLocks/>
          </p:cNvSpPr>
          <p:nvPr/>
        </p:nvSpPr>
        <p:spPr>
          <a:xfrm>
            <a:off x="5585596" y="6276563"/>
            <a:ext cx="1958808" cy="427237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?IBS management.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54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8" grpId="0"/>
      <p:bldP spid="19" grpId="0"/>
      <p:bldP spid="20" grpId="0"/>
      <p:bldP spid="21" grpId="0"/>
      <p:bldP spid="22" grpId="0"/>
      <p:bldP spid="10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D55C2-AE5B-31A6-3D59-CD92F18951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Thank you for listening!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9B1BC-FAB5-5F69-66E9-2623FD07B3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i="1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91219625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301</TotalTime>
  <Words>847</Words>
  <Application>Microsoft Office PowerPoint</Application>
  <PresentationFormat>Widescreen</PresentationFormat>
  <Paragraphs>107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Wingdings 2</vt:lpstr>
      <vt:lpstr>Dividend</vt:lpstr>
      <vt:lpstr>Diet &amp; Pouches</vt:lpstr>
      <vt:lpstr>Healthy eating with a pouch.</vt:lpstr>
      <vt:lpstr>10 steps to weight management:</vt:lpstr>
      <vt:lpstr>PowerPoint Presentation</vt:lpstr>
      <vt:lpstr>Intestinal obstruction</vt:lpstr>
      <vt:lpstr>Pouch Dysfunction</vt:lpstr>
      <vt:lpstr>Alternative Remedies for Dysfunction</vt:lpstr>
      <vt:lpstr>Thank you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Diet &amp; Pouches</dc:title>
  <dc:creator>Gibson3, Alice (RTH) OUH</dc:creator>
  <cp:lastModifiedBy>Andrew Worrall</cp:lastModifiedBy>
  <cp:revision>11</cp:revision>
  <dcterms:created xsi:type="dcterms:W3CDTF">2022-09-27T11:16:26Z</dcterms:created>
  <dcterms:modified xsi:type="dcterms:W3CDTF">2022-10-07T17:42:52Z</dcterms:modified>
</cp:coreProperties>
</file>